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2" r:id="rId4"/>
  </p:sldMasterIdLst>
  <p:notesMasterIdLst>
    <p:notesMasterId r:id="rId52"/>
  </p:notesMasterIdLst>
  <p:handoutMasterIdLst>
    <p:handoutMasterId r:id="rId53"/>
  </p:handoutMasterIdLst>
  <p:sldIdLst>
    <p:sldId id="418" r:id="rId5"/>
    <p:sldId id="464" r:id="rId6"/>
    <p:sldId id="419" r:id="rId7"/>
    <p:sldId id="477" r:id="rId8"/>
    <p:sldId id="483" r:id="rId9"/>
    <p:sldId id="495" r:id="rId10"/>
    <p:sldId id="493" r:id="rId11"/>
    <p:sldId id="508" r:id="rId12"/>
    <p:sldId id="494" r:id="rId13"/>
    <p:sldId id="496" r:id="rId14"/>
    <p:sldId id="509" r:id="rId15"/>
    <p:sldId id="497" r:id="rId16"/>
    <p:sldId id="498" r:id="rId17"/>
    <p:sldId id="510" r:id="rId18"/>
    <p:sldId id="499" r:id="rId19"/>
    <p:sldId id="502" r:id="rId20"/>
    <p:sldId id="500" r:id="rId21"/>
    <p:sldId id="511" r:id="rId22"/>
    <p:sldId id="501" r:id="rId23"/>
    <p:sldId id="512" r:id="rId24"/>
    <p:sldId id="513" r:id="rId25"/>
    <p:sldId id="514" r:id="rId26"/>
    <p:sldId id="515" r:id="rId27"/>
    <p:sldId id="516" r:id="rId28"/>
    <p:sldId id="517" r:id="rId29"/>
    <p:sldId id="506" r:id="rId30"/>
    <p:sldId id="507" r:id="rId31"/>
    <p:sldId id="518" r:id="rId32"/>
    <p:sldId id="519" r:id="rId33"/>
    <p:sldId id="503" r:id="rId34"/>
    <p:sldId id="504" r:id="rId35"/>
    <p:sldId id="520" r:id="rId36"/>
    <p:sldId id="505" r:id="rId37"/>
    <p:sldId id="521" r:id="rId38"/>
    <p:sldId id="522" r:id="rId39"/>
    <p:sldId id="523" r:id="rId40"/>
    <p:sldId id="524" r:id="rId41"/>
    <p:sldId id="525" r:id="rId42"/>
    <p:sldId id="526" r:id="rId43"/>
    <p:sldId id="527" r:id="rId44"/>
    <p:sldId id="528" r:id="rId45"/>
    <p:sldId id="529" r:id="rId46"/>
    <p:sldId id="530" r:id="rId47"/>
    <p:sldId id="531" r:id="rId48"/>
    <p:sldId id="532" r:id="rId49"/>
    <p:sldId id="398" r:id="rId50"/>
    <p:sldId id="417" r:id="rId51"/>
  </p:sldIdLst>
  <p:sldSz cx="12192000" cy="6858000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Helvetica35-Thin" panose="020B0604020202020204" charset="0"/>
      <p:regular r:id="rId58"/>
    </p:embeddedFont>
    <p:embeddedFont>
      <p:font typeface="Open Sans" panose="020B0604020202020204" charset="0"/>
      <p:regular r:id="rId59"/>
      <p:bold r:id="rId60"/>
      <p:italic r:id="rId61"/>
      <p:boldItalic r:id="rId62"/>
    </p:embeddedFont>
    <p:embeddedFont>
      <p:font typeface="Tw Cen MT" panose="020B0602020104020603" pitchFamily="34" charset="0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232" userDrawn="1">
          <p15:clr>
            <a:srgbClr val="A4A3A4"/>
          </p15:clr>
        </p15:guide>
        <p15:guide id="2" orient="horz" pos="1706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4" orient="horz" pos="10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ra Assin Sunye" initials="CAS" lastIdx="4" clrIdx="0">
    <p:extLst>
      <p:ext uri="{19B8F6BF-5375-455C-9EA6-DF929625EA0E}">
        <p15:presenceInfo xmlns:p15="http://schemas.microsoft.com/office/powerpoint/2012/main" userId="c3a0c3d9ed5fb5d9" providerId="Windows Live"/>
      </p:ext>
    </p:extLst>
  </p:cmAuthor>
  <p:cmAuthor id="2" name="Belen Muñiz" initials="BM" lastIdx="2" clrIdx="1">
    <p:extLst>
      <p:ext uri="{19B8F6BF-5375-455C-9EA6-DF929625EA0E}">
        <p15:presenceInfo xmlns:p15="http://schemas.microsoft.com/office/powerpoint/2012/main" userId="S003000092FB62EC@LIVE.COM" providerId="AD"/>
      </p:ext>
    </p:extLst>
  </p:cmAuthor>
  <p:cmAuthor id="3" name="belen muniz" initials="bm" lastIdx="3" clrIdx="2">
    <p:extLst>
      <p:ext uri="{19B8F6BF-5375-455C-9EA6-DF929625EA0E}">
        <p15:presenceInfo xmlns:p15="http://schemas.microsoft.com/office/powerpoint/2012/main" userId="ed141f22d02a89b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DBFF"/>
    <a:srgbClr val="00DBFF"/>
    <a:srgbClr val="00D0FF"/>
    <a:srgbClr val="43536D"/>
    <a:srgbClr val="0C002A"/>
    <a:srgbClr val="130042"/>
    <a:srgbClr val="26034D"/>
    <a:srgbClr val="12003E"/>
    <a:srgbClr val="17212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6357" autoAdjust="0"/>
  </p:normalViewPr>
  <p:slideViewPr>
    <p:cSldViewPr snapToGrid="0">
      <p:cViewPr varScale="1">
        <p:scale>
          <a:sx n="85" d="100"/>
          <a:sy n="85" d="100"/>
        </p:scale>
        <p:origin x="595" y="29"/>
      </p:cViewPr>
      <p:guideLst>
        <p:guide pos="1232"/>
        <p:guide orient="horz" pos="1706"/>
        <p:guide orient="horz" pos="3838"/>
        <p:guide orient="horz" pos="10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584"/>
    </p:cViewPr>
  </p:sorterViewPr>
  <p:notesViewPr>
    <p:cSldViewPr snapToGrid="0" showGuides="1">
      <p:cViewPr varScale="1">
        <p:scale>
          <a:sx n="88" d="100"/>
          <a:sy n="88" d="100"/>
        </p:scale>
        <p:origin x="2214" y="84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6.fntdata"/><Relationship Id="rId67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DDFB6-CA13-4FEC-8ED3-F8810E2E31A9}" type="datetimeFigureOut">
              <a:rPr lang="es-ES" smtClean="0"/>
              <a:t>07/05/2019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E65B1-DC05-4021-8D2D-3F6A779565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86726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8DDE1-7473-4089-A3EB-80E19C00570C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BB2E5-D305-412D-A528-E39D5186BA8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451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1.jpg"/><Relationship Id="rId16" Type="http://schemas.openxmlformats.org/officeDocument/2006/relationships/image" Target="../media/image21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Long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echa"/>
          <p:cNvSpPr>
            <a:spLocks noGrp="1"/>
          </p:cNvSpPr>
          <p:nvPr>
            <p:ph type="body" sz="quarter" idx="14" hasCustomPrompt="1"/>
          </p:nvPr>
        </p:nvSpPr>
        <p:spPr>
          <a:xfrm>
            <a:off x="5272215" y="3234402"/>
            <a:ext cx="5865340" cy="523220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2800" b="1" cap="none" baseline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DD.MM.YY</a:t>
            </a:r>
          </a:p>
        </p:txBody>
      </p:sp>
      <p:sp>
        <p:nvSpPr>
          <p:cNvPr id="15" name="titulo"/>
          <p:cNvSpPr>
            <a:spLocks noGrp="1"/>
          </p:cNvSpPr>
          <p:nvPr>
            <p:ph type="title" hasCustomPrompt="1"/>
          </p:nvPr>
        </p:nvSpPr>
        <p:spPr>
          <a:xfrm>
            <a:off x="5272215" y="938877"/>
            <a:ext cx="5865341" cy="2264568"/>
          </a:xfrm>
        </p:spPr>
        <p:txBody>
          <a:bodyPr anchor="t" anchorCtr="0">
            <a:noAutofit/>
          </a:bodyPr>
          <a:lstStyle>
            <a:lvl1pPr>
              <a:defRPr sz="4800" b="0">
                <a:solidFill>
                  <a:srgbClr val="00D0FF"/>
                </a:solidFill>
              </a:defRPr>
            </a:lvl1pPr>
          </a:lstStyle>
          <a:p>
            <a:r>
              <a:rPr lang="en-US" dirty="0" err="1"/>
              <a:t>Nombre</a:t>
            </a:r>
            <a:r>
              <a:rPr lang="en-US" dirty="0"/>
              <a:t> del </a:t>
            </a:r>
            <a:r>
              <a:rPr lang="en-US" dirty="0" err="1"/>
              <a:t>evento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lineas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   </a:t>
            </a:r>
            <a:endParaRPr lang="es-ES" dirty="0"/>
          </a:p>
        </p:txBody>
      </p:sp>
      <p:pic>
        <p:nvPicPr>
          <p:cNvPr id="21" name="logo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261" y="2928045"/>
            <a:ext cx="3240000" cy="550800"/>
          </a:xfrm>
          <a:prstGeom prst="rect">
            <a:avLst/>
          </a:prstGeom>
        </p:spPr>
      </p:pic>
      <p:cxnSp>
        <p:nvCxnSpPr>
          <p:cNvPr id="29" name="linea"/>
          <p:cNvCxnSpPr/>
          <p:nvPr userDrawn="1"/>
        </p:nvCxnSpPr>
        <p:spPr>
          <a:xfrm>
            <a:off x="5362831" y="3854306"/>
            <a:ext cx="720000" cy="0"/>
          </a:xfrm>
          <a:prstGeom prst="line">
            <a:avLst/>
          </a:prstGeom>
          <a:ln w="508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gina"/>
          <p:cNvSpPr>
            <a:spLocks noGrp="1"/>
          </p:cNvSpPr>
          <p:nvPr>
            <p:ph type="sldNum" sz="quarter" idx="12"/>
          </p:nvPr>
        </p:nvSpPr>
        <p:spPr>
          <a:xfrm>
            <a:off x="11245174" y="6375468"/>
            <a:ext cx="770106" cy="365125"/>
          </a:xfrm>
        </p:spPr>
        <p:txBody>
          <a:bodyPr/>
          <a:lstStyle>
            <a:lvl1pPr>
              <a:defRPr>
                <a:solidFill>
                  <a:srgbClr val="00D0FF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3" name="marco"/>
          <p:cNvSpPr/>
          <p:nvPr userDrawn="1"/>
        </p:nvSpPr>
        <p:spPr>
          <a:xfrm>
            <a:off x="5107459" y="841786"/>
            <a:ext cx="6182481" cy="5174428"/>
          </a:xfrm>
          <a:prstGeom prst="rect">
            <a:avLst/>
          </a:prstGeom>
          <a:noFill/>
          <a:ln w="50800" cap="sq">
            <a:solidFill>
              <a:srgbClr val="00D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fecha"/>
          <p:cNvSpPr>
            <a:spLocks noGrp="1"/>
          </p:cNvSpPr>
          <p:nvPr>
            <p:ph type="body" sz="quarter" idx="15" hasCustomPrompt="1"/>
          </p:nvPr>
        </p:nvSpPr>
        <p:spPr>
          <a:xfrm>
            <a:off x="5272215" y="5027390"/>
            <a:ext cx="5865340" cy="461665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2400" b="0" cap="none" baseline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ponente</a:t>
            </a:r>
          </a:p>
        </p:txBody>
      </p:sp>
      <p:sp>
        <p:nvSpPr>
          <p:cNvPr id="12" name="fecha"/>
          <p:cNvSpPr>
            <a:spLocks noGrp="1"/>
          </p:cNvSpPr>
          <p:nvPr>
            <p:ph type="body" sz="quarter" idx="16" hasCustomPrompt="1"/>
          </p:nvPr>
        </p:nvSpPr>
        <p:spPr>
          <a:xfrm>
            <a:off x="5272215" y="3917713"/>
            <a:ext cx="5865340" cy="1077218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3200" b="1" cap="none" baseline="0">
                <a:solidFill>
                  <a:srgbClr val="00D0FF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err="1"/>
              <a:t>Tema</a:t>
            </a:r>
            <a:r>
              <a:rPr lang="en-US" dirty="0"/>
              <a:t> de la </a:t>
            </a:r>
            <a:r>
              <a:rPr lang="en-US" dirty="0" err="1"/>
              <a:t>charla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dos </a:t>
            </a:r>
            <a:r>
              <a:rPr lang="en-US" dirty="0" err="1"/>
              <a:t>lineas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13" name="fecha"/>
          <p:cNvSpPr>
            <a:spLocks noGrp="1"/>
          </p:cNvSpPr>
          <p:nvPr>
            <p:ph type="body" sz="quarter" idx="17" hasCustomPrompt="1"/>
          </p:nvPr>
        </p:nvSpPr>
        <p:spPr>
          <a:xfrm>
            <a:off x="5272215" y="5498182"/>
            <a:ext cx="5865340" cy="400110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2000" b="0" cap="none" baseline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Cargo del ponente</a:t>
            </a:r>
          </a:p>
        </p:txBody>
      </p:sp>
    </p:spTree>
    <p:extLst>
      <p:ext uri="{BB962C8B-B14F-4D97-AF65-F5344CB8AC3E}">
        <p14:creationId xmlns:p14="http://schemas.microsoft.com/office/powerpoint/2010/main" val="1231538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mnasSubti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11965" y="2100470"/>
            <a:ext cx="9720471" cy="3438939"/>
          </a:xfrm>
        </p:spPr>
        <p:txBody>
          <a:bodyPr numCol="2" spcCol="360000"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1311964" y="1430138"/>
            <a:ext cx="9720471" cy="261862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SUBITUTLO</a:t>
            </a:r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>
            <a:off x="5826000" y="1812701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552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mna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11965" y="1764000"/>
            <a:ext cx="9720471" cy="4320000"/>
          </a:xfrm>
        </p:spPr>
        <p:txBody>
          <a:bodyPr numCol="2" spcCol="360000"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cxnSp>
        <p:nvCxnSpPr>
          <p:cNvPr id="10" name="Straight Connector 11"/>
          <p:cNvCxnSpPr>
            <a:cxnSpLocks/>
          </p:cNvCxnSpPr>
          <p:nvPr userDrawn="1"/>
        </p:nvCxnSpPr>
        <p:spPr>
          <a:xfrm>
            <a:off x="5826000" y="156402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263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Fo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688" y="4041912"/>
            <a:ext cx="5642610" cy="207396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8688" y="1025188"/>
            <a:ext cx="5642610" cy="2486638"/>
          </a:xfrm>
        </p:spPr>
        <p:txBody>
          <a:bodyPr/>
          <a:lstStyle>
            <a:lvl1pPr algn="l">
              <a:defRPr b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908688" y="3583654"/>
            <a:ext cx="5642611" cy="458258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SOMETHING ABOUT</a:t>
            </a:r>
          </a:p>
        </p:txBody>
      </p:sp>
      <p:sp>
        <p:nvSpPr>
          <p:cNvPr id="10" name="Marcador de posición de imagen 9"/>
          <p:cNvSpPr>
            <a:spLocks noGrp="1"/>
          </p:cNvSpPr>
          <p:nvPr>
            <p:ph type="pic" sz="quarter" idx="13"/>
          </p:nvPr>
        </p:nvSpPr>
        <p:spPr>
          <a:xfrm>
            <a:off x="7150100" y="0"/>
            <a:ext cx="5041900" cy="6858000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>
            <a:off x="1008837" y="3563776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11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Fo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688" y="2919346"/>
            <a:ext cx="5642610" cy="3196532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8688" y="494270"/>
            <a:ext cx="5642610" cy="1944130"/>
          </a:xfrm>
        </p:spPr>
        <p:txBody>
          <a:bodyPr anchor="t"/>
          <a:lstStyle>
            <a:lvl1pPr algn="l">
              <a:defRPr b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908688" y="2523071"/>
            <a:ext cx="5642611" cy="396274"/>
          </a:xfrm>
        </p:spPr>
        <p:txBody>
          <a:bodyPr>
            <a:normAutofit/>
          </a:bodyPr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SOMETHING ABOUT</a:t>
            </a:r>
          </a:p>
        </p:txBody>
      </p:sp>
      <p:sp>
        <p:nvSpPr>
          <p:cNvPr id="10" name="Marcador de posición de imagen 9"/>
          <p:cNvSpPr>
            <a:spLocks noGrp="1"/>
          </p:cNvSpPr>
          <p:nvPr>
            <p:ph type="pic" sz="quarter" idx="13"/>
          </p:nvPr>
        </p:nvSpPr>
        <p:spPr>
          <a:xfrm>
            <a:off x="7150100" y="0"/>
            <a:ext cx="5041900" cy="6858000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>
            <a:off x="992361" y="2438400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492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goTex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4971" y="3704929"/>
            <a:ext cx="5290800" cy="2492672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65942" y="986121"/>
            <a:ext cx="5290800" cy="2046396"/>
          </a:xfrm>
        </p:spPr>
        <p:txBody>
          <a:bodyPr/>
          <a:lstStyle>
            <a:lvl1pPr algn="l">
              <a:defRPr b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84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6414972" y="3210385"/>
            <a:ext cx="5290800" cy="458258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SOMETHING ABOUT</a:t>
            </a:r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>
            <a:off x="6515120" y="3146965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 userDrawn="1"/>
        </p:nvSpPr>
        <p:spPr>
          <a:xfrm>
            <a:off x="0" y="1"/>
            <a:ext cx="5849257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4"/>
          </p:nvPr>
        </p:nvSpPr>
        <p:spPr>
          <a:xfrm>
            <a:off x="573313" y="682171"/>
            <a:ext cx="4956629" cy="551542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9011342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7968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Codig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964" y="1324310"/>
            <a:ext cx="9720471" cy="582588"/>
          </a:xfrm>
        </p:spPr>
        <p:txBody>
          <a:bodyPr>
            <a:normAutofit/>
          </a:bodyPr>
          <a:lstStyle>
            <a:lvl1pPr marL="0" indent="0" algn="ctr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0" y="2027583"/>
            <a:ext cx="12192000" cy="429318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noFill/>
              </a:ln>
            </a:endParaRP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4"/>
          </p:nvPr>
        </p:nvSpPr>
        <p:spPr>
          <a:xfrm>
            <a:off x="1307007" y="2184388"/>
            <a:ext cx="9720471" cy="3977873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</p:txBody>
      </p:sp>
      <p:sp>
        <p:nvSpPr>
          <p:cNvPr id="13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pic>
        <p:nvPicPr>
          <p:cNvPr id="15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16" name="Title 3"/>
          <p:cNvSpPr>
            <a:spLocks noGrp="1"/>
          </p:cNvSpPr>
          <p:nvPr>
            <p:ph type="title"/>
          </p:nvPr>
        </p:nvSpPr>
        <p:spPr>
          <a:xfrm>
            <a:off x="1311966" y="0"/>
            <a:ext cx="9720470" cy="1066698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17" name="Marcador de texto 4"/>
          <p:cNvSpPr>
            <a:spLocks noGrp="1"/>
          </p:cNvSpPr>
          <p:nvPr>
            <p:ph type="body" sz="quarter" idx="15" hasCustomPrompt="1"/>
          </p:nvPr>
        </p:nvSpPr>
        <p:spPr>
          <a:xfrm>
            <a:off x="1311964" y="900056"/>
            <a:ext cx="9720471" cy="424254"/>
          </a:xfrm>
        </p:spPr>
        <p:txBody>
          <a:bodyPr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SUBITUTLO</a:t>
            </a:r>
          </a:p>
        </p:txBody>
      </p:sp>
      <p:cxnSp>
        <p:nvCxnSpPr>
          <p:cNvPr id="18" name="Straight Connector 11"/>
          <p:cNvCxnSpPr>
            <a:cxnSpLocks/>
          </p:cNvCxnSpPr>
          <p:nvPr userDrawn="1"/>
        </p:nvCxnSpPr>
        <p:spPr>
          <a:xfrm>
            <a:off x="5826000" y="1262741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200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t>‹Nº›</a:t>
            </a:fld>
            <a:endParaRPr lang="es-ES"/>
          </a:p>
        </p:txBody>
      </p:sp>
      <p:pic>
        <p:nvPicPr>
          <p:cNvPr id="4" name="Graphic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71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52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364586" y="2315673"/>
            <a:ext cx="4791189" cy="1111473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GRACIAS</a:t>
            </a:r>
            <a:endParaRPr lang="es-ES" dirty="0"/>
          </a:p>
        </p:txBody>
      </p:sp>
      <p:cxnSp>
        <p:nvCxnSpPr>
          <p:cNvPr id="11" name="Straight Connector 11"/>
          <p:cNvCxnSpPr>
            <a:cxnSpLocks/>
          </p:cNvCxnSpPr>
          <p:nvPr userDrawn="1"/>
        </p:nvCxnSpPr>
        <p:spPr>
          <a:xfrm flipH="1">
            <a:off x="6086353" y="2547000"/>
            <a:ext cx="19294" cy="176400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6364585" y="3427146"/>
            <a:ext cx="4791189" cy="556127"/>
          </a:xfrm>
        </p:spPr>
        <p:txBody>
          <a:bodyPr>
            <a:noAutofit/>
          </a:bodyPr>
          <a:lstStyle>
            <a:lvl1pPr algn="l">
              <a:defRPr sz="24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www / mail / </a:t>
            </a:r>
            <a:r>
              <a:rPr lang="es-ES" dirty="0" err="1"/>
              <a:t>twitter</a:t>
            </a:r>
            <a:r>
              <a:rPr lang="es-ES" dirty="0"/>
              <a:t> / </a:t>
            </a:r>
            <a:r>
              <a:rPr lang="es-ES" dirty="0" err="1"/>
              <a:t>fcb</a:t>
            </a:r>
            <a:r>
              <a:rPr lang="es-ES" dirty="0"/>
              <a:t>…</a:t>
            </a:r>
          </a:p>
        </p:txBody>
      </p:sp>
      <p:pic>
        <p:nvPicPr>
          <p:cNvPr id="10" name="logo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7953" y="3159000"/>
            <a:ext cx="3176469" cy="540000"/>
          </a:xfrm>
          <a:prstGeom prst="rect">
            <a:avLst/>
          </a:prstGeom>
        </p:spPr>
      </p:pic>
      <p:sp>
        <p:nvSpPr>
          <p:cNvPr id="7" name="Marcador de texto 7"/>
          <p:cNvSpPr>
            <a:spLocks noGrp="1"/>
          </p:cNvSpPr>
          <p:nvPr>
            <p:ph type="body" sz="quarter" idx="14" hasCustomPrompt="1"/>
          </p:nvPr>
        </p:nvSpPr>
        <p:spPr>
          <a:xfrm>
            <a:off x="6364585" y="3983273"/>
            <a:ext cx="4791189" cy="556127"/>
          </a:xfrm>
        </p:spPr>
        <p:txBody>
          <a:bodyPr>
            <a:noAutofit/>
          </a:bodyPr>
          <a:lstStyle>
            <a:lvl1pPr algn="l">
              <a:defRPr sz="24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www / mail / </a:t>
            </a:r>
            <a:r>
              <a:rPr lang="es-ES" dirty="0" err="1"/>
              <a:t>twitter</a:t>
            </a:r>
            <a:r>
              <a:rPr lang="es-ES" dirty="0"/>
              <a:t> / </a:t>
            </a:r>
            <a:r>
              <a:rPr lang="es-ES" dirty="0" err="1"/>
              <a:t>fcb</a:t>
            </a:r>
            <a:r>
              <a:rPr lang="es-E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3690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8942" y="386780"/>
            <a:ext cx="1694116" cy="288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5169944" y="701083"/>
            <a:ext cx="185210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sz="1400" b="0" dirty="0">
                <a:solidFill>
                  <a:srgbClr val="00D0FF"/>
                </a:solidFill>
              </a:rPr>
              <a:t>www.plainconcepts.com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226755" y="2775999"/>
            <a:ext cx="1032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MADRID</a:t>
            </a:r>
          </a:p>
        </p:txBody>
      </p:sp>
      <p:pic>
        <p:nvPicPr>
          <p:cNvPr id="13" name="Graphic 12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87609" y="1660937"/>
            <a:ext cx="657692" cy="108000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548095" y="3155308"/>
            <a:ext cx="25367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Paseo de la Castellana 163, 10º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28046 Madrid. España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(+34) 91 5346 836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234127" y="2775999"/>
            <a:ext cx="933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BILBAO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703721" y="3155308"/>
            <a:ext cx="19527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Calle Ledesma 10-bis</a:t>
            </a:r>
            <a:r>
              <a:rPr lang="es-ES" sz="1400" b="0" i="0" kern="1200" baseline="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3º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48001 Bilbao. España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(+34) 94 6073 371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006630" y="2775999"/>
            <a:ext cx="1480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BARCELONA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3409723" y="3155308"/>
            <a:ext cx="27025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Carrer</a:t>
            </a:r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4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Compte</a:t>
            </a:r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40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d’Urgell</a:t>
            </a:r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240 4º 1A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08036 Barcelona. España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(+34) 93 7978 566</a:t>
            </a:r>
          </a:p>
        </p:txBody>
      </p:sp>
      <p:pic>
        <p:nvPicPr>
          <p:cNvPr id="20" name="Graphic 19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5371" y="1660937"/>
            <a:ext cx="779241" cy="1080000"/>
          </a:xfrm>
          <a:prstGeom prst="rect">
            <a:avLst/>
          </a:prstGeom>
        </p:spPr>
      </p:pic>
      <p:sp>
        <p:nvSpPr>
          <p:cNvPr id="21" name="TextBox 20"/>
          <p:cNvSpPr txBox="1"/>
          <p:nvPr userDrawn="1"/>
        </p:nvSpPr>
        <p:spPr>
          <a:xfrm>
            <a:off x="9706329" y="2775999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SEVILLA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9230714" y="3155308"/>
            <a:ext cx="22640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Avenida de la innovación s/n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Edificio Renta Sevilla, 3º A</a:t>
            </a:r>
          </a:p>
          <a:p>
            <a:pPr algn="ctr"/>
            <a:r>
              <a:rPr lang="es-E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41020 Sevilla. España</a:t>
            </a:r>
          </a:p>
        </p:txBody>
      </p:sp>
      <p:pic>
        <p:nvPicPr>
          <p:cNvPr id="23" name="Graphic 22"/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73186" y="1516937"/>
            <a:ext cx="476000" cy="1224000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2624632" y="5027249"/>
            <a:ext cx="83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DUBAI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1876254" y="5427359"/>
            <a:ext cx="23271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Dubai Internet City. Building 1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73030 Dubai. EAU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(+971) 4 551 6653</a:t>
            </a:r>
            <a:endParaRPr lang="es-ES" sz="14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26" name="Graphic 25"/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28367" y="3902874"/>
            <a:ext cx="422886" cy="1100962"/>
          </a:xfrm>
          <a:prstGeom prst="rect">
            <a:avLst/>
          </a:prstGeom>
        </p:spPr>
      </p:pic>
      <p:sp>
        <p:nvSpPr>
          <p:cNvPr id="27" name="TextBox 26"/>
          <p:cNvSpPr txBox="1"/>
          <p:nvPr userDrawn="1"/>
        </p:nvSpPr>
        <p:spPr>
          <a:xfrm>
            <a:off x="5485261" y="5027249"/>
            <a:ext cx="1174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LONDON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5104612" y="5427359"/>
            <a:ext cx="19357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Impact Hub Kings Cross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24B York Way, N1 9AB 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London. UK</a:t>
            </a:r>
            <a:endParaRPr lang="es-ES" sz="14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8492265" y="5027249"/>
            <a:ext cx="1003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0" dirty="0">
                <a:solidFill>
                  <a:srgbClr val="01DBFF"/>
                </a:solidFill>
              </a:rPr>
              <a:t>SEATTLE</a:t>
            </a:r>
            <a:endParaRPr lang="es-ES" sz="2800" b="0" dirty="0">
              <a:solidFill>
                <a:srgbClr val="01DBFF"/>
              </a:solidFill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8014474" y="5427359"/>
            <a:ext cx="19594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1511, Third Ave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Seattle WA 98101. USA</a:t>
            </a:r>
          </a:p>
          <a:p>
            <a:pPr algn="ctr"/>
            <a:r>
              <a:rPr lang="en-US" sz="14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T. (+1) 206 708 1285</a:t>
            </a:r>
            <a:endParaRPr lang="es-ES" sz="14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31" name="Graphic 30"/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5997" y="3923836"/>
            <a:ext cx="692952" cy="1080000"/>
          </a:xfrm>
          <a:prstGeom prst="rect">
            <a:avLst/>
          </a:prstGeom>
        </p:spPr>
      </p:pic>
      <p:pic>
        <p:nvPicPr>
          <p:cNvPr id="32" name="Graphic 31"/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77625" y="3923836"/>
            <a:ext cx="833145" cy="1080000"/>
          </a:xfrm>
          <a:prstGeom prst="rect">
            <a:avLst/>
          </a:prstGeom>
        </p:spPr>
      </p:pic>
      <p:pic>
        <p:nvPicPr>
          <p:cNvPr id="3" name="Graphic 2"/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234127" y="1900932"/>
            <a:ext cx="10572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20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ulo"/>
          <p:cNvSpPr>
            <a:spLocks noGrp="1"/>
          </p:cNvSpPr>
          <p:nvPr>
            <p:ph type="title" hasCustomPrompt="1"/>
          </p:nvPr>
        </p:nvSpPr>
        <p:spPr>
          <a:xfrm>
            <a:off x="6373863" y="2103642"/>
            <a:ext cx="4640867" cy="2938924"/>
          </a:xfrm>
        </p:spPr>
        <p:txBody>
          <a:bodyPr anchor="t"/>
          <a:lstStyle>
            <a:lvl1pPr>
              <a:defRPr b="0">
                <a:solidFill>
                  <a:srgbClr val="00D0FF"/>
                </a:solidFill>
              </a:defRPr>
            </a:lvl1pPr>
          </a:lstStyle>
          <a:p>
            <a:r>
              <a:rPr lang="en-US" dirty="0"/>
              <a:t>Event    </a:t>
            </a:r>
            <a:endParaRPr lang="es-ES" dirty="0"/>
          </a:p>
        </p:txBody>
      </p:sp>
      <p:pic>
        <p:nvPicPr>
          <p:cNvPr id="21" name="logo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7734" y="1151360"/>
            <a:ext cx="4320000" cy="734400"/>
          </a:xfrm>
          <a:prstGeom prst="rect">
            <a:avLst/>
          </a:prstGeom>
        </p:spPr>
      </p:pic>
      <p:cxnSp>
        <p:nvCxnSpPr>
          <p:cNvPr id="29" name="linea"/>
          <p:cNvCxnSpPr/>
          <p:nvPr userDrawn="1"/>
        </p:nvCxnSpPr>
        <p:spPr>
          <a:xfrm>
            <a:off x="6507734" y="2103641"/>
            <a:ext cx="720000" cy="0"/>
          </a:xfrm>
          <a:prstGeom prst="line">
            <a:avLst/>
          </a:prstGeom>
          <a:ln w="508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gina"/>
          <p:cNvSpPr>
            <a:spLocks noGrp="1"/>
          </p:cNvSpPr>
          <p:nvPr>
            <p:ph type="sldNum" sz="quarter" idx="12"/>
          </p:nvPr>
        </p:nvSpPr>
        <p:spPr>
          <a:xfrm>
            <a:off x="11245174" y="6375468"/>
            <a:ext cx="770106" cy="365125"/>
          </a:xfrm>
        </p:spPr>
        <p:txBody>
          <a:bodyPr/>
          <a:lstStyle>
            <a:lvl1pPr>
              <a:defRPr>
                <a:solidFill>
                  <a:srgbClr val="00D0FF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3" name="marco"/>
          <p:cNvSpPr/>
          <p:nvPr userDrawn="1"/>
        </p:nvSpPr>
        <p:spPr>
          <a:xfrm>
            <a:off x="6115512" y="841786"/>
            <a:ext cx="5174428" cy="5174428"/>
          </a:xfrm>
          <a:prstGeom prst="rect">
            <a:avLst/>
          </a:prstGeom>
          <a:noFill/>
          <a:ln w="50800" cap="sq">
            <a:solidFill>
              <a:srgbClr val="00D0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fecha"/>
          <p:cNvSpPr>
            <a:spLocks noGrp="1"/>
          </p:cNvSpPr>
          <p:nvPr>
            <p:ph type="body" sz="quarter" idx="14" hasCustomPrompt="1"/>
          </p:nvPr>
        </p:nvSpPr>
        <p:spPr>
          <a:xfrm>
            <a:off x="6373864" y="5072013"/>
            <a:ext cx="4640866" cy="707886"/>
          </a:xfrm>
        </p:spPr>
        <p:txBody>
          <a:bodyPr wrap="square" anchor="ctr">
            <a:spAutoFit/>
          </a:bodyPr>
          <a:lstStyle>
            <a:lvl1pPr marL="0" indent="0" algn="l">
              <a:buNone/>
              <a:defRPr sz="4000" b="1" cap="none" baseline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09585" indent="0">
              <a:buNone/>
              <a:defRPr sz="1600">
                <a:solidFill>
                  <a:schemeClr val="tx2"/>
                </a:solidFill>
              </a:defRPr>
            </a:lvl2pPr>
            <a:lvl3pPr marL="1219170" indent="0">
              <a:buNone/>
              <a:defRPr sz="1467">
                <a:solidFill>
                  <a:schemeClr val="tx2"/>
                </a:solidFill>
              </a:defRPr>
            </a:lvl3pPr>
            <a:lvl4pPr marL="1828754" indent="0">
              <a:buNone/>
              <a:defRPr sz="1400">
                <a:solidFill>
                  <a:schemeClr val="tx2"/>
                </a:solidFill>
              </a:defRPr>
            </a:lvl4pPr>
            <a:lvl5pPr marL="2438339" indent="0">
              <a:buNone/>
              <a:defRPr sz="1067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DD.MM.YY</a:t>
            </a:r>
          </a:p>
        </p:txBody>
      </p:sp>
    </p:spTree>
    <p:extLst>
      <p:ext uri="{BB962C8B-B14F-4D97-AF65-F5344CB8AC3E}">
        <p14:creationId xmlns:p14="http://schemas.microsoft.com/office/powerpoint/2010/main" val="804240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gina"/>
          <p:cNvSpPr>
            <a:spLocks noGrp="1"/>
          </p:cNvSpPr>
          <p:nvPr>
            <p:ph type="sldNum" sz="quarter" idx="12"/>
          </p:nvPr>
        </p:nvSpPr>
        <p:spPr>
          <a:xfrm>
            <a:off x="11245174" y="6375468"/>
            <a:ext cx="770106" cy="365125"/>
          </a:xfrm>
        </p:spPr>
        <p:txBody>
          <a:bodyPr/>
          <a:lstStyle>
            <a:lvl1pPr>
              <a:defRPr>
                <a:solidFill>
                  <a:srgbClr val="00D0FF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368527" y="728999"/>
            <a:ext cx="5646752" cy="5400001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2000" b="0">
                <a:solidFill>
                  <a:schemeClr val="bg1"/>
                </a:solidFill>
              </a:defRPr>
            </a:lvl1pPr>
            <a:lvl2pPr>
              <a:defRPr sz="1600"/>
            </a:lvl2pPr>
          </a:lstStyle>
          <a:p>
            <a:pPr lvl="0"/>
            <a:r>
              <a:rPr lang="en-US" dirty="0"/>
              <a:t>Name Surname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0" y="729000"/>
            <a:ext cx="0" cy="5400000"/>
          </a:xfrm>
          <a:prstGeom prst="line">
            <a:avLst/>
          </a:prstGeom>
          <a:ln w="508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2952816" y="484950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0" dirty="0" err="1">
                <a:solidFill>
                  <a:srgbClr val="00D0FF"/>
                </a:solidFill>
              </a:rPr>
              <a:t>Overview</a:t>
            </a:r>
            <a:endParaRPr lang="es-ES" b="0" dirty="0">
              <a:solidFill>
                <a:srgbClr val="00D0FF"/>
              </a:solidFill>
            </a:endParaRPr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880" y="6450171"/>
            <a:ext cx="1044000" cy="17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95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880" y="6450171"/>
            <a:ext cx="1044000" cy="177480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484243" y="6236729"/>
            <a:ext cx="1116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8504" y="6375468"/>
            <a:ext cx="770106" cy="365125"/>
          </a:xfrm>
        </p:spPr>
        <p:txBody>
          <a:bodyPr/>
          <a:lstStyle/>
          <a:p>
            <a:fld id="{88CB616A-2EDE-4F93-81C7-BE29C9C217CB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84242" y="2515584"/>
            <a:ext cx="10524261" cy="1785626"/>
          </a:xfrm>
        </p:spPr>
        <p:txBody>
          <a:bodyPr anchor="ctr">
            <a:noAutofit/>
          </a:bodyPr>
          <a:lstStyle>
            <a:lvl1pPr algn="l">
              <a:defRPr sz="6000" b="0">
                <a:solidFill>
                  <a:srgbClr val="01DB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8090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onen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089910" y="962009"/>
            <a:ext cx="3828286" cy="5040000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10" name="Picture 9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061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8256" y="3302845"/>
            <a:ext cx="5244092" cy="212033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4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258256" y="1650687"/>
            <a:ext cx="5244091" cy="890635"/>
          </a:xfrm>
        </p:spPr>
        <p:txBody>
          <a:bodyPr/>
          <a:lstStyle>
            <a:lvl1pPr algn="l">
              <a:defRPr b="1" i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Name Surname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6263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r>
              <a:rPr lang="es-ES" dirty="0"/>
              <a:t>#</a:t>
            </a:r>
            <a:r>
              <a:rPr lang="es-ES" dirty="0" err="1"/>
              <a:t>MicroservicesEvent</a:t>
            </a:r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cxnSp>
        <p:nvCxnSpPr>
          <p:cNvPr id="12" name="Straight Connector 11"/>
          <p:cNvCxnSpPr>
            <a:cxnSpLocks/>
          </p:cNvCxnSpPr>
          <p:nvPr userDrawn="1"/>
        </p:nvCxnSpPr>
        <p:spPr>
          <a:xfrm>
            <a:off x="5368770" y="289253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5258256" y="2931584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600" dirty="0">
              <a:solidFill>
                <a:srgbClr val="43536D"/>
              </a:solidFill>
            </a:endParaRPr>
          </a:p>
        </p:txBody>
      </p:sp>
      <p:sp>
        <p:nvSpPr>
          <p:cNvPr id="11" name="Marcador de texto 7"/>
          <p:cNvSpPr>
            <a:spLocks noGrp="1"/>
          </p:cNvSpPr>
          <p:nvPr>
            <p:ph type="body" sz="quarter" idx="13" hasCustomPrompt="1"/>
          </p:nvPr>
        </p:nvSpPr>
        <p:spPr>
          <a:xfrm>
            <a:off x="5258256" y="5741773"/>
            <a:ext cx="4791189" cy="270241"/>
          </a:xfrm>
        </p:spPr>
        <p:txBody>
          <a:bodyPr>
            <a:noAutofit/>
          </a:bodyPr>
          <a:lstStyle>
            <a:lvl1pPr algn="l">
              <a:defRPr sz="16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@</a:t>
            </a:r>
            <a:r>
              <a:rPr lang="es-ES" dirty="0" err="1"/>
              <a:t>nombretwitter</a:t>
            </a:r>
            <a:endParaRPr lang="es-E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258256" y="2956342"/>
            <a:ext cx="3362258" cy="326458"/>
          </a:xfrm>
        </p:spPr>
        <p:txBody>
          <a:bodyPr/>
          <a:lstStyle>
            <a:lvl1pPr>
              <a:defRPr sz="1800">
                <a:solidFill>
                  <a:srgbClr val="43536D"/>
                </a:solidFill>
              </a:defRPr>
            </a:lvl1pPr>
          </a:lstStyle>
          <a:p>
            <a:pPr lvl="0"/>
            <a:r>
              <a:rPr lang="es-ES" dirty="0"/>
              <a:t>CARGO</a:t>
            </a:r>
          </a:p>
        </p:txBody>
      </p:sp>
    </p:spTree>
    <p:extLst>
      <p:ext uri="{BB962C8B-B14F-4D97-AF65-F5344CB8AC3E}">
        <p14:creationId xmlns:p14="http://schemas.microsoft.com/office/powerpoint/2010/main" val="2195223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onente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87238" cy="685800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6263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022" y="2918750"/>
            <a:ext cx="3362258" cy="212033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4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8653023" y="1627866"/>
            <a:ext cx="3362258" cy="890635"/>
          </a:xfrm>
        </p:spPr>
        <p:txBody>
          <a:bodyPr>
            <a:normAutofit/>
          </a:bodyPr>
          <a:lstStyle>
            <a:lvl1pPr algn="l">
              <a:defRPr sz="2800" b="1" i="0"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Name Surname</a:t>
            </a:r>
            <a:endParaRPr lang="es-E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228677" y="1890584"/>
            <a:ext cx="2156909" cy="3141736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2" name="Straight Connector 11"/>
          <p:cNvCxnSpPr>
            <a:cxnSpLocks/>
          </p:cNvCxnSpPr>
          <p:nvPr userDrawn="1"/>
        </p:nvCxnSpPr>
        <p:spPr>
          <a:xfrm>
            <a:off x="8763536" y="2574702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2640608" y="2925515"/>
            <a:ext cx="3362258" cy="2120335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4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216263" y="1897349"/>
            <a:ext cx="2156909" cy="3141736"/>
          </a:xfrm>
        </p:spPr>
        <p:txBody>
          <a:bodyPr/>
          <a:lstStyle/>
          <a:p>
            <a:endParaRPr lang="es-ES" dirty="0"/>
          </a:p>
        </p:txBody>
      </p:sp>
      <p:cxnSp>
        <p:nvCxnSpPr>
          <p:cNvPr id="17" name="Straight Connector 11"/>
          <p:cNvCxnSpPr>
            <a:cxnSpLocks/>
          </p:cNvCxnSpPr>
          <p:nvPr userDrawn="1"/>
        </p:nvCxnSpPr>
        <p:spPr>
          <a:xfrm>
            <a:off x="2751122" y="258146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texto 19"/>
          <p:cNvSpPr>
            <a:spLocks noGrp="1"/>
          </p:cNvSpPr>
          <p:nvPr>
            <p:ph type="body" sz="quarter" idx="15" hasCustomPrompt="1"/>
          </p:nvPr>
        </p:nvSpPr>
        <p:spPr>
          <a:xfrm>
            <a:off x="2640608" y="1896201"/>
            <a:ext cx="3362258" cy="615950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43536D"/>
                </a:solidFill>
                <a:latin typeface="+mj-lt"/>
              </a:defRPr>
            </a:lvl1pPr>
          </a:lstStyle>
          <a:p>
            <a:pPr lvl="0"/>
            <a:r>
              <a:rPr lang="es-ES" dirty="0"/>
              <a:t>Nombre Apellido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2640608" y="2592292"/>
            <a:ext cx="3362258" cy="326458"/>
          </a:xfrm>
        </p:spPr>
        <p:txBody>
          <a:bodyPr/>
          <a:lstStyle>
            <a:lvl1pPr>
              <a:defRPr sz="1800">
                <a:solidFill>
                  <a:srgbClr val="43536D"/>
                </a:solidFill>
              </a:defRPr>
            </a:lvl1pPr>
          </a:lstStyle>
          <a:p>
            <a:pPr lvl="0"/>
            <a:r>
              <a:rPr lang="es-ES" dirty="0"/>
              <a:t>CARGO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653022" y="2599057"/>
            <a:ext cx="3362258" cy="326458"/>
          </a:xfrm>
        </p:spPr>
        <p:txBody>
          <a:bodyPr/>
          <a:lstStyle>
            <a:lvl1pPr>
              <a:defRPr sz="1800">
                <a:solidFill>
                  <a:srgbClr val="43536D"/>
                </a:solidFill>
              </a:defRPr>
            </a:lvl1pPr>
          </a:lstStyle>
          <a:p>
            <a:pPr lvl="0"/>
            <a:r>
              <a:rPr lang="es-ES" dirty="0"/>
              <a:t>CARGO</a:t>
            </a:r>
          </a:p>
        </p:txBody>
      </p:sp>
      <p:sp>
        <p:nvSpPr>
          <p:cNvPr id="21" name="Marcador de texto 7"/>
          <p:cNvSpPr>
            <a:spLocks noGrp="1"/>
          </p:cNvSpPr>
          <p:nvPr>
            <p:ph type="body" sz="quarter" idx="18" hasCustomPrompt="1"/>
          </p:nvPr>
        </p:nvSpPr>
        <p:spPr>
          <a:xfrm>
            <a:off x="2640608" y="5101636"/>
            <a:ext cx="3362259" cy="270241"/>
          </a:xfrm>
        </p:spPr>
        <p:txBody>
          <a:bodyPr>
            <a:noAutofit/>
          </a:bodyPr>
          <a:lstStyle>
            <a:lvl1pPr algn="l">
              <a:defRPr sz="16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@</a:t>
            </a:r>
            <a:r>
              <a:rPr lang="es-ES" dirty="0" err="1"/>
              <a:t>nombretwitter</a:t>
            </a:r>
            <a:endParaRPr lang="es-ES" dirty="0"/>
          </a:p>
        </p:txBody>
      </p:sp>
      <p:sp>
        <p:nvSpPr>
          <p:cNvPr id="22" name="Marcador de texto 7"/>
          <p:cNvSpPr>
            <a:spLocks noGrp="1"/>
          </p:cNvSpPr>
          <p:nvPr>
            <p:ph type="body" sz="quarter" idx="19" hasCustomPrompt="1"/>
          </p:nvPr>
        </p:nvSpPr>
        <p:spPr>
          <a:xfrm>
            <a:off x="8653022" y="5101635"/>
            <a:ext cx="3362257" cy="270241"/>
          </a:xfrm>
        </p:spPr>
        <p:txBody>
          <a:bodyPr>
            <a:noAutofit/>
          </a:bodyPr>
          <a:lstStyle>
            <a:lvl1pPr algn="l">
              <a:defRPr sz="1600">
                <a:solidFill>
                  <a:srgbClr val="00D0FF"/>
                </a:solidFill>
              </a:defRPr>
            </a:lvl1pPr>
          </a:lstStyle>
          <a:p>
            <a:pPr lvl="0"/>
            <a:r>
              <a:rPr lang="es-ES" dirty="0"/>
              <a:t>@</a:t>
            </a:r>
            <a:r>
              <a:rPr lang="es-ES" dirty="0" err="1"/>
              <a:t>nombretwitter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413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Subi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965" y="2100470"/>
            <a:ext cx="9720471" cy="3438939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sp>
        <p:nvSpPr>
          <p:cNvPr id="5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1311964" y="1430138"/>
            <a:ext cx="9720471" cy="261862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dirty="0"/>
              <a:t>SUBITUTLO</a:t>
            </a:r>
          </a:p>
        </p:txBody>
      </p:sp>
      <p:cxnSp>
        <p:nvCxnSpPr>
          <p:cNvPr id="10" name="Straight Connector 11"/>
          <p:cNvCxnSpPr>
            <a:cxnSpLocks/>
          </p:cNvCxnSpPr>
          <p:nvPr userDrawn="1"/>
        </p:nvCxnSpPr>
        <p:spPr>
          <a:xfrm>
            <a:off x="5826000" y="1812701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507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892" userDrawn="1">
          <p15:clr>
            <a:srgbClr val="FBAE40"/>
          </p15:clr>
        </p15:guide>
        <p15:guide id="2" pos="43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965" y="1764000"/>
            <a:ext cx="9720471" cy="4320000"/>
          </a:xfrm>
        </p:spPr>
        <p:txBody>
          <a:bodyPr>
            <a:normAutofit/>
          </a:bodyPr>
          <a:lstStyle>
            <a:lvl1pPr marL="0" indent="0">
              <a:buClr>
                <a:schemeClr val="tx2"/>
              </a:buClr>
              <a:buSzPct val="70000"/>
              <a:buFont typeface="Helvetica35-Thin" pitchFamily="34" charset="0"/>
              <a:buNone/>
              <a:defRPr sz="16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cxnSp>
        <p:nvCxnSpPr>
          <p:cNvPr id="10" name="Straight Connector 11"/>
          <p:cNvCxnSpPr>
            <a:cxnSpLocks/>
          </p:cNvCxnSpPr>
          <p:nvPr userDrawn="1"/>
        </p:nvCxnSpPr>
        <p:spPr>
          <a:xfrm>
            <a:off x="5826000" y="156402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084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11965" y="1764000"/>
            <a:ext cx="9720471" cy="4320000"/>
          </a:xfrm>
        </p:spPr>
        <p:txBody>
          <a:bodyPr>
            <a:normAutofit/>
          </a:bodyPr>
          <a:lstStyle>
            <a:lvl1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>
              <a:buClr>
                <a:schemeClr val="tx1"/>
              </a:buClr>
              <a:buSzPct val="70000"/>
              <a:buFont typeface="Helvetica35-Thin" pitchFamily="34" charset="0"/>
              <a:buChar char="–"/>
              <a:defRPr sz="16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>
              <a:buClr>
                <a:schemeClr val="tx1"/>
              </a:buClr>
              <a:buSzPct val="70000"/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>
              <a:buClr>
                <a:schemeClr val="tx2"/>
              </a:buClr>
              <a:buSzPct val="70000"/>
              <a:buFont typeface="Helvetica35-Thin" pitchFamily="34" charset="0"/>
              <a:buChar char="–"/>
              <a:defRPr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line</a:t>
            </a:r>
          </a:p>
          <a:p>
            <a:pPr lvl="2"/>
            <a:r>
              <a:rPr lang="en-US" dirty="0"/>
              <a:t>line	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11966" y="420650"/>
            <a:ext cx="9720470" cy="1143000"/>
          </a:xfrm>
        </p:spPr>
        <p:txBody>
          <a:bodyPr/>
          <a:lstStyle>
            <a:lvl1pPr algn="ctr">
              <a:defRPr>
                <a:solidFill>
                  <a:srgbClr val="43536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218517" y="6356350"/>
            <a:ext cx="1861224" cy="365125"/>
          </a:xfrm>
        </p:spPr>
        <p:txBody>
          <a:bodyPr/>
          <a:lstStyle>
            <a:lvl1pPr algn="l">
              <a:defRPr>
                <a:solidFill>
                  <a:srgbClr val="00D0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4000" y="6450171"/>
            <a:ext cx="1044000" cy="177480"/>
          </a:xfrm>
          <a:prstGeom prst="rect">
            <a:avLst/>
          </a:prstGeom>
        </p:spPr>
      </p:pic>
      <p:cxnSp>
        <p:nvCxnSpPr>
          <p:cNvPr id="10" name="Straight Connector 11"/>
          <p:cNvCxnSpPr>
            <a:cxnSpLocks/>
          </p:cNvCxnSpPr>
          <p:nvPr userDrawn="1"/>
        </p:nvCxnSpPr>
        <p:spPr>
          <a:xfrm>
            <a:off x="5826000" y="1564027"/>
            <a:ext cx="540000" cy="0"/>
          </a:xfrm>
          <a:prstGeom prst="line">
            <a:avLst/>
          </a:prstGeom>
          <a:ln w="38100">
            <a:solidFill>
              <a:srgbClr val="00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142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892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485" y="6356350"/>
            <a:ext cx="18612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45174" y="6375468"/>
            <a:ext cx="7701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DBFF"/>
                </a:solidFill>
              </a:defRPr>
            </a:lvl1pPr>
          </a:lstStyle>
          <a:p>
            <a:fld id="{88CB616A-2EDE-4F93-81C7-BE29C9C217CB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096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5" r:id="rId2"/>
    <p:sldLayoutId id="2147483764" r:id="rId3"/>
    <p:sldLayoutId id="2147483765" r:id="rId4"/>
    <p:sldLayoutId id="2147483746" r:id="rId5"/>
    <p:sldLayoutId id="2147483747" r:id="rId6"/>
    <p:sldLayoutId id="2147483679" r:id="rId7"/>
    <p:sldLayoutId id="2147483756" r:id="rId8"/>
    <p:sldLayoutId id="2147483760" r:id="rId9"/>
    <p:sldLayoutId id="2147483748" r:id="rId10"/>
    <p:sldLayoutId id="2147483758" r:id="rId11"/>
    <p:sldLayoutId id="2147483749" r:id="rId12"/>
    <p:sldLayoutId id="2147483766" r:id="rId13"/>
    <p:sldLayoutId id="2147483750" r:id="rId14"/>
    <p:sldLayoutId id="2147483751" r:id="rId15"/>
    <p:sldLayoutId id="2147483697" r:id="rId16"/>
    <p:sldLayoutId id="2147483763" r:id="rId17"/>
    <p:sldLayoutId id="2147483754" r:id="rId18"/>
    <p:sldLayoutId id="2147483762" r:id="rId19"/>
  </p:sldLayoutIdLst>
  <p:hf hdr="0" dt="0"/>
  <p:txStyles>
    <p:titleStyle>
      <a:lvl1pPr algn="l" defTabSz="1219170" rtl="0" eaLnBrk="1" latinLnBrk="0" hangingPunct="1">
        <a:spcBef>
          <a:spcPct val="0"/>
        </a:spcBef>
        <a:buNone/>
        <a:defRPr sz="5867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Font typeface="Arial" pitchFamily="34" charset="0"/>
        <a:buNone/>
        <a:defRPr sz="2667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609585" indent="0" algn="l" defTabSz="1219170" rtl="0" eaLnBrk="1" latinLnBrk="0" hangingPunct="1">
        <a:spcBef>
          <a:spcPct val="20000"/>
        </a:spcBef>
        <a:buFont typeface="Arial" pitchFamily="34" charset="0"/>
        <a:buNone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0" algn="l" defTabSz="1219170" rtl="0" eaLnBrk="1" latinLnBrk="0" hangingPunct="1">
        <a:spcBef>
          <a:spcPct val="20000"/>
        </a:spcBef>
        <a:buFont typeface="Arial" pitchFamily="34" charset="0"/>
        <a:buNone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indent="0" algn="l" defTabSz="1219170" rtl="0" eaLnBrk="1" latinLnBrk="0" hangingPunct="1">
        <a:spcBef>
          <a:spcPct val="20000"/>
        </a:spcBef>
        <a:buFont typeface="Arial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spcBef>
          <a:spcPct val="20000"/>
        </a:spcBef>
        <a:buFont typeface="Arial" pitchFamily="34" charset="0"/>
        <a:buNone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www.linkedin.com/in/david-sanz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08.05.2019</a:t>
            </a:r>
          </a:p>
        </p:txBody>
      </p:sp>
      <p:sp>
        <p:nvSpPr>
          <p:cNvPr id="78" name="Title 7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DESIGN PATTERNS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Ramón Tomás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272215" y="4163934"/>
            <a:ext cx="5865340" cy="584775"/>
          </a:xfrm>
        </p:spPr>
        <p:txBody>
          <a:bodyPr/>
          <a:lstStyle/>
          <a:p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Patterns</a:t>
            </a:r>
            <a:endParaRPr lang="es-E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5272215" y="5467405"/>
            <a:ext cx="5865340" cy="461665"/>
          </a:xfrm>
        </p:spPr>
        <p:txBody>
          <a:bodyPr/>
          <a:lstStyle/>
          <a:p>
            <a:r>
              <a:rPr lang="es-ES" sz="2400" dirty="0"/>
              <a:t>Software </a:t>
            </a:r>
            <a:r>
              <a:rPr lang="es-ES" sz="2400" dirty="0" err="1"/>
              <a:t>Engineer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241830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2919346"/>
            <a:ext cx="5181600" cy="3196532"/>
          </a:xfrm>
        </p:spPr>
        <p:txBody>
          <a:bodyPr>
            <a:normAutofit/>
          </a:bodyPr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Defines an interface for creating objects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Subclasses decide which class to instantiate</a:t>
            </a:r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8" y="742122"/>
            <a:ext cx="7268661" cy="1944130"/>
          </a:xfrm>
        </p:spPr>
        <p:txBody>
          <a:bodyPr/>
          <a:lstStyle/>
          <a:p>
            <a:r>
              <a:rPr lang="es-ES" dirty="0"/>
              <a:t>Factory </a:t>
            </a:r>
            <a:r>
              <a:rPr lang="es-ES" dirty="0" err="1"/>
              <a:t>Method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10</a:t>
            </a:fld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9EC8A16-980B-4463-970C-9B8A15407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44" y="2919346"/>
            <a:ext cx="4517687" cy="209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49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758" y="630064"/>
            <a:ext cx="7268661" cy="1944130"/>
          </a:xfrm>
        </p:spPr>
        <p:txBody>
          <a:bodyPr/>
          <a:lstStyle/>
          <a:p>
            <a:r>
              <a:rPr lang="es-ES" dirty="0"/>
              <a:t>Factory </a:t>
            </a:r>
            <a:r>
              <a:rPr lang="es-ES" dirty="0" err="1"/>
              <a:t>Method</a:t>
            </a:r>
            <a:br>
              <a:rPr lang="es-ES" dirty="0"/>
            </a:br>
            <a:r>
              <a:rPr lang="es-ES" sz="4400" dirty="0" err="1">
                <a:solidFill>
                  <a:srgbClr val="01DBFF"/>
                </a:solidFill>
              </a:rPr>
              <a:t>Structure</a:t>
            </a:r>
            <a:endParaRPr lang="en-US" sz="4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11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4E1EF92-1348-407B-8CCA-7023A7242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271" y="2437606"/>
            <a:ext cx="7346576" cy="385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20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613" y="3178936"/>
            <a:ext cx="10383657" cy="3196532"/>
          </a:xfrm>
        </p:spPr>
        <p:txBody>
          <a:bodyPr>
            <a:normAutofit/>
          </a:bodyPr>
          <a:lstStyle/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Client does not need to know about the complexities of creating classes.</a:t>
            </a:r>
          </a:p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Single Responsibility Principal. Delegates the responsibility of product creation to Factory methods.</a:t>
            </a:r>
          </a:p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Open/Close Principle. Introduction of new types of products without breaking changes.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8" y="742122"/>
            <a:ext cx="7268661" cy="1944130"/>
          </a:xfrm>
        </p:spPr>
        <p:txBody>
          <a:bodyPr/>
          <a:lstStyle/>
          <a:p>
            <a:r>
              <a:rPr lang="es-ES" dirty="0"/>
              <a:t>Factory </a:t>
            </a:r>
            <a:r>
              <a:rPr lang="es-ES" dirty="0" err="1"/>
              <a:t>Method</a:t>
            </a:r>
            <a:br>
              <a:rPr lang="es-ES" dirty="0"/>
            </a:br>
            <a:r>
              <a:rPr lang="es-ES" sz="4400" dirty="0" err="1">
                <a:solidFill>
                  <a:srgbClr val="01DBFF"/>
                </a:solidFill>
              </a:rPr>
              <a:t>Characteristics</a:t>
            </a:r>
            <a:endParaRPr lang="en-US" sz="4400" dirty="0">
              <a:solidFill>
                <a:srgbClr val="01DBFF"/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9791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2919346"/>
            <a:ext cx="5181600" cy="3196532"/>
          </a:xfrm>
        </p:spPr>
        <p:txBody>
          <a:bodyPr>
            <a:normAutofit/>
          </a:bodyPr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Construct complex objects step-by-step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Separates construction from representation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 Same construction process can create different representations</a:t>
            </a:r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8" y="742122"/>
            <a:ext cx="7268661" cy="1944130"/>
          </a:xfrm>
        </p:spPr>
        <p:txBody>
          <a:bodyPr/>
          <a:lstStyle/>
          <a:p>
            <a:r>
              <a:rPr lang="es-ES" dirty="0" err="1"/>
              <a:t>Builder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13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416D161-4B76-4976-B66C-48D9AA61C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17" y="2686252"/>
            <a:ext cx="4199885" cy="241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13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758" y="630064"/>
            <a:ext cx="7268661" cy="1944130"/>
          </a:xfrm>
        </p:spPr>
        <p:txBody>
          <a:bodyPr/>
          <a:lstStyle/>
          <a:p>
            <a:r>
              <a:rPr lang="es-ES" dirty="0" err="1"/>
              <a:t>Builder</a:t>
            </a:r>
            <a:br>
              <a:rPr lang="es-ES" dirty="0"/>
            </a:br>
            <a:r>
              <a:rPr lang="es-ES" sz="4400" dirty="0" err="1">
                <a:solidFill>
                  <a:srgbClr val="01DBFF"/>
                </a:solidFill>
              </a:rPr>
              <a:t>Structure</a:t>
            </a:r>
            <a:endParaRPr lang="en-US" sz="4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14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CFBCCE6-873C-495D-A79B-5C512B717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047" y="1150826"/>
            <a:ext cx="3950651" cy="505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83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613" y="3178936"/>
            <a:ext cx="9908527" cy="3196532"/>
          </a:xfrm>
        </p:spPr>
        <p:txBody>
          <a:bodyPr>
            <a:normAutofit/>
          </a:bodyPr>
          <a:lstStyle/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Single Responsibility Principal. Separates construction from representation.</a:t>
            </a:r>
          </a:p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Construct objects step-by-step, creating different representations of a complex object</a:t>
            </a:r>
          </a:p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Provides control over the steps of construction process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8" y="742122"/>
            <a:ext cx="7268661" cy="1944130"/>
          </a:xfrm>
        </p:spPr>
        <p:txBody>
          <a:bodyPr/>
          <a:lstStyle/>
          <a:p>
            <a:r>
              <a:rPr lang="es-ES" dirty="0" err="1"/>
              <a:t>Builder</a:t>
            </a:r>
            <a:br>
              <a:rPr lang="es-ES" dirty="0"/>
            </a:br>
            <a:r>
              <a:rPr lang="es-ES" sz="4400" dirty="0" err="1">
                <a:solidFill>
                  <a:srgbClr val="01DBFF"/>
                </a:solidFill>
              </a:rPr>
              <a:t>Characteristics</a:t>
            </a:r>
            <a:endParaRPr lang="en-US" sz="4400" dirty="0">
              <a:solidFill>
                <a:srgbClr val="01DBFF"/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4345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16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3. </a:t>
            </a:r>
            <a:r>
              <a:rPr lang="es-ES" dirty="0" err="1"/>
              <a:t>Structural</a:t>
            </a:r>
            <a:r>
              <a:rPr lang="es-ES" dirty="0"/>
              <a:t> </a:t>
            </a:r>
            <a:r>
              <a:rPr lang="es-ES" dirty="0" err="1"/>
              <a:t>Patterns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0186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2919346"/>
            <a:ext cx="5181600" cy="3196532"/>
          </a:xfrm>
        </p:spPr>
        <p:txBody>
          <a:bodyPr>
            <a:normAutofit/>
          </a:bodyPr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Adds new behaviors to objects by wrapping these objects to special wrappers (decorators).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Recursive wrapping.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Provides a flexible alternative to </a:t>
            </a:r>
            <a:r>
              <a:rPr lang="en-US" dirty="0" err="1"/>
              <a:t>subclassing</a:t>
            </a:r>
            <a:r>
              <a:rPr lang="en-US" dirty="0"/>
              <a:t> for extending functionality</a:t>
            </a:r>
            <a:r>
              <a:rPr lang="en-US" dirty="0">
                <a:solidFill>
                  <a:prstClr val="black"/>
                </a:solidFill>
              </a:rPr>
              <a:t>.</a:t>
            </a:r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8" y="742122"/>
            <a:ext cx="7268661" cy="1944130"/>
          </a:xfrm>
        </p:spPr>
        <p:txBody>
          <a:bodyPr/>
          <a:lstStyle/>
          <a:p>
            <a:r>
              <a:rPr lang="es-ES" dirty="0" err="1"/>
              <a:t>Decorator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17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1CCC074-F51F-4324-9C03-3C1C85CC0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88" y="2686252"/>
            <a:ext cx="4259814" cy="319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39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758" y="630064"/>
            <a:ext cx="7268661" cy="1944130"/>
          </a:xfrm>
        </p:spPr>
        <p:txBody>
          <a:bodyPr/>
          <a:lstStyle/>
          <a:p>
            <a:r>
              <a:rPr lang="es-ES" dirty="0" err="1"/>
              <a:t>Decorator</a:t>
            </a:r>
            <a:br>
              <a:rPr lang="es-ES" dirty="0"/>
            </a:br>
            <a:r>
              <a:rPr lang="es-ES" sz="4400" dirty="0" err="1">
                <a:solidFill>
                  <a:srgbClr val="01DBFF"/>
                </a:solidFill>
              </a:rPr>
              <a:t>Structure</a:t>
            </a:r>
            <a:endParaRPr lang="en-US" sz="4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18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11B0DDB-75BC-441A-B421-996A31274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459" y="1349188"/>
            <a:ext cx="4462852" cy="481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614" y="3178936"/>
            <a:ext cx="5181600" cy="3196532"/>
          </a:xfrm>
        </p:spPr>
        <p:txBody>
          <a:bodyPr>
            <a:normAutofit/>
          </a:bodyPr>
          <a:lstStyle/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Combines several behaviors by wrapping an object into multiple decorators.</a:t>
            </a:r>
          </a:p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Extends behavior without having to create a new subclass</a:t>
            </a:r>
          </a:p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Single Responsibility Principle. Divide a class that implements many possible variants of behavior into smaller classes.</a:t>
            </a:r>
          </a:p>
          <a:p>
            <a:pPr marL="285750" indent="-285750">
              <a:buClr>
                <a:schemeClr val="tx1"/>
              </a:buClr>
              <a:buSzPct val="110000"/>
              <a:buFont typeface="Tw Cen MT" panose="020B0602020104020603" pitchFamily="34" charset="0"/>
              <a:buChar char="×"/>
            </a:pPr>
            <a:r>
              <a:rPr lang="en-US" dirty="0"/>
              <a:t>Code of layers might not look so nice</a:t>
            </a:r>
          </a:p>
          <a:p>
            <a:pPr marL="285750" indent="-285750">
              <a:buClr>
                <a:schemeClr val="tx1"/>
              </a:buClr>
              <a:buSzPct val="110000"/>
              <a:buFont typeface="Tw Cen MT" panose="020B0602020104020603" pitchFamily="34" charset="0"/>
              <a:buChar char="×"/>
            </a:pPr>
            <a:r>
              <a:rPr lang="en-US" dirty="0"/>
              <a:t>Order of execution depends on the order in the decorators stack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8" y="742122"/>
            <a:ext cx="7268661" cy="1944130"/>
          </a:xfrm>
        </p:spPr>
        <p:txBody>
          <a:bodyPr/>
          <a:lstStyle/>
          <a:p>
            <a:r>
              <a:rPr lang="es-ES" dirty="0" err="1"/>
              <a:t>Decorator</a:t>
            </a:r>
            <a:br>
              <a:rPr lang="es-ES" dirty="0"/>
            </a:br>
            <a:r>
              <a:rPr lang="es-ES" sz="4400" dirty="0" err="1">
                <a:solidFill>
                  <a:srgbClr val="01DBFF"/>
                </a:solidFill>
              </a:rPr>
              <a:t>Characteristics</a:t>
            </a:r>
            <a:endParaRPr lang="en-US" sz="4400" dirty="0">
              <a:solidFill>
                <a:srgbClr val="01DBFF"/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19</a:t>
            </a:fld>
            <a:endParaRPr lang="es-ES" dirty="0"/>
          </a:p>
        </p:txBody>
      </p:sp>
      <p:sp>
        <p:nvSpPr>
          <p:cNvPr id="8" name="Marcador de contenido 1">
            <a:extLst>
              <a:ext uri="{FF2B5EF4-FFF2-40B4-BE49-F238E27FC236}">
                <a16:creationId xmlns:a16="http://schemas.microsoft.com/office/drawing/2014/main" id="{5651DAB8-2B6A-4C79-9BB9-0A43D3B434E4}"/>
              </a:ext>
            </a:extLst>
          </p:cNvPr>
          <p:cNvSpPr txBox="1">
            <a:spLocks/>
          </p:cNvSpPr>
          <p:nvPr/>
        </p:nvSpPr>
        <p:spPr>
          <a:xfrm>
            <a:off x="5905214" y="3160125"/>
            <a:ext cx="5181600" cy="3196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None/>
              <a:defRPr sz="1600" kern="12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7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3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SzPct val="110000"/>
              <a:buFont typeface="Tw Cen MT" panose="020B0602020104020603" pitchFamily="34" charset="0"/>
              <a:buChar char="×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157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A0E08A-B20C-4B35-A17F-CFFE6C3AC2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AA858F-8E6B-45EF-8FB8-98AF1EE9F7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2</a:t>
            </a:fld>
            <a:endParaRPr lang="es-E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6A4EE5-3924-4572-98B8-90FC9D0858A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ca-ES" sz="1600" dirty="0"/>
              <a:t>Full-</a:t>
            </a:r>
            <a:r>
              <a:rPr lang="ca-ES" sz="1600" dirty="0" err="1"/>
              <a:t>stack</a:t>
            </a:r>
            <a:r>
              <a:rPr lang="ca-ES" sz="1600" dirty="0"/>
              <a:t> </a:t>
            </a:r>
            <a:r>
              <a:rPr lang="ca-ES" sz="1600" dirty="0" err="1"/>
              <a:t>developer</a:t>
            </a:r>
            <a:endParaRPr lang="ca-ES" sz="1600" dirty="0"/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ca-ES" sz="1600" dirty="0"/>
              <a:t>Expert in .NET &amp; </a:t>
            </a:r>
            <a:r>
              <a:rPr lang="ca-ES" sz="1600" dirty="0" err="1"/>
              <a:t>Cloud</a:t>
            </a:r>
            <a:r>
              <a:rPr lang="ca-ES" sz="1600" dirty="0"/>
              <a:t> </a:t>
            </a:r>
            <a:r>
              <a:rPr lang="ca-ES" sz="1600" dirty="0" err="1"/>
              <a:t>solutions</a:t>
            </a:r>
            <a:r>
              <a:rPr lang="ca-ES" sz="1600" dirty="0"/>
              <a:t> </a:t>
            </a: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https://www.linkedin.com/in/rtomasc/</a:t>
            </a:r>
            <a:endParaRPr lang="en-US" noProof="0" dirty="0"/>
          </a:p>
          <a:p>
            <a:r>
              <a:rPr lang="en-US" dirty="0" err="1"/>
              <a:t>rtomas</a:t>
            </a:r>
            <a:r>
              <a:rPr lang="en-US" noProof="0" dirty="0"/>
              <a:t>@plainconcepts.com</a:t>
            </a:r>
          </a:p>
          <a:p>
            <a:endParaRPr lang="en-US" noProof="0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7058C705-BA86-49F2-B63D-56E698AC7CE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3" t="31718" r="17560" b="12834"/>
          <a:stretch/>
        </p:blipFill>
        <p:spPr>
          <a:xfrm>
            <a:off x="186826" y="2012923"/>
            <a:ext cx="2453782" cy="222914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39D2AC-52DD-4A3C-91A1-344E5D8295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ca-ES" dirty="0"/>
              <a:t>Ramón Tomás</a:t>
            </a:r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9DEF0A-B492-4B05-8960-954591D2BF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noProof="0" dirty="0"/>
              <a:t>Software Engineer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83E7C99-6063-405A-BEC5-F0C629DF1D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40608" y="4248921"/>
            <a:ext cx="3362259" cy="270241"/>
          </a:xfrm>
        </p:spPr>
        <p:txBody>
          <a:bodyPr/>
          <a:lstStyle/>
          <a:p>
            <a:r>
              <a:rPr lang="en-US" dirty="0"/>
              <a:t>@ramon_tomas84 (twitter)</a:t>
            </a:r>
          </a:p>
        </p:txBody>
      </p:sp>
    </p:spTree>
    <p:extLst>
      <p:ext uri="{BB962C8B-B14F-4D97-AF65-F5344CB8AC3E}">
        <p14:creationId xmlns:p14="http://schemas.microsoft.com/office/powerpoint/2010/main" val="1648017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6263" y="2768681"/>
            <a:ext cx="5181600" cy="3196532"/>
          </a:xfrm>
        </p:spPr>
        <p:txBody>
          <a:bodyPr>
            <a:normAutofit/>
          </a:bodyPr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Adapt classes with incompatible interfaces to work together.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Convert the interface of a class into another interface the client expects.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8" y="742122"/>
            <a:ext cx="7268661" cy="1944130"/>
          </a:xfrm>
        </p:spPr>
        <p:txBody>
          <a:bodyPr/>
          <a:lstStyle/>
          <a:p>
            <a:r>
              <a:rPr lang="es-ES" dirty="0" err="1"/>
              <a:t>Adapter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20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7470B36-29B1-4B8E-9ED7-214F8E885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37" y="2785813"/>
            <a:ext cx="4943069" cy="316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18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758" y="630064"/>
            <a:ext cx="7268661" cy="1944130"/>
          </a:xfrm>
        </p:spPr>
        <p:txBody>
          <a:bodyPr/>
          <a:lstStyle/>
          <a:p>
            <a:r>
              <a:rPr lang="es-ES" dirty="0" err="1"/>
              <a:t>Adapter</a:t>
            </a:r>
            <a:br>
              <a:rPr lang="es-ES" dirty="0"/>
            </a:br>
            <a:r>
              <a:rPr lang="es-ES" sz="4400" dirty="0" err="1">
                <a:solidFill>
                  <a:srgbClr val="01DBFF"/>
                </a:solidFill>
              </a:rPr>
              <a:t>Structure</a:t>
            </a:r>
            <a:endParaRPr lang="en-US" sz="4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21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D9F091F-9257-41BE-934F-98519BD6A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138" y="2205317"/>
            <a:ext cx="6718085" cy="382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56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614" y="3178936"/>
            <a:ext cx="9204798" cy="3196532"/>
          </a:xfrm>
        </p:spPr>
        <p:txBody>
          <a:bodyPr>
            <a:normAutofit/>
          </a:bodyPr>
          <a:lstStyle/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Open-Closed principle. Introduction of new types of adapters do not break the existing client code.</a:t>
            </a:r>
          </a:p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Single Responsibility Principle. Separates the data conversion code from the existing business logic.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8" y="742122"/>
            <a:ext cx="7268661" cy="1944130"/>
          </a:xfrm>
        </p:spPr>
        <p:txBody>
          <a:bodyPr/>
          <a:lstStyle/>
          <a:p>
            <a:r>
              <a:rPr lang="es-ES" dirty="0" err="1"/>
              <a:t>Adapter</a:t>
            </a:r>
            <a:br>
              <a:rPr lang="es-ES" dirty="0"/>
            </a:br>
            <a:r>
              <a:rPr lang="es-ES" sz="4400" dirty="0" err="1">
                <a:solidFill>
                  <a:srgbClr val="01DBFF"/>
                </a:solidFill>
              </a:rPr>
              <a:t>Characteristics</a:t>
            </a:r>
            <a:endParaRPr lang="en-US" sz="4400" dirty="0">
              <a:solidFill>
                <a:srgbClr val="01DBFF"/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22</a:t>
            </a:fld>
            <a:endParaRPr lang="es-ES" dirty="0"/>
          </a:p>
        </p:txBody>
      </p:sp>
      <p:sp>
        <p:nvSpPr>
          <p:cNvPr id="8" name="Marcador de contenido 1">
            <a:extLst>
              <a:ext uri="{FF2B5EF4-FFF2-40B4-BE49-F238E27FC236}">
                <a16:creationId xmlns:a16="http://schemas.microsoft.com/office/drawing/2014/main" id="{5651DAB8-2B6A-4C79-9BB9-0A43D3B434E4}"/>
              </a:ext>
            </a:extLst>
          </p:cNvPr>
          <p:cNvSpPr txBox="1">
            <a:spLocks/>
          </p:cNvSpPr>
          <p:nvPr/>
        </p:nvSpPr>
        <p:spPr>
          <a:xfrm>
            <a:off x="5905214" y="3160125"/>
            <a:ext cx="5181600" cy="3196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None/>
              <a:defRPr sz="1600" kern="12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7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3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SzPct val="110000"/>
              <a:buFont typeface="Tw Cen MT" panose="020B0602020104020603" pitchFamily="34" charset="0"/>
              <a:buChar char="×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18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6263" y="2768681"/>
            <a:ext cx="5181600" cy="3196532"/>
          </a:xfrm>
        </p:spPr>
        <p:txBody>
          <a:bodyPr>
            <a:normAutofit/>
          </a:bodyPr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P</a:t>
            </a:r>
            <a:r>
              <a:rPr lang="en-US" dirty="0" err="1">
                <a:solidFill>
                  <a:prstClr val="black"/>
                </a:solidFill>
              </a:rPr>
              <a:t>rovides</a:t>
            </a:r>
            <a:r>
              <a:rPr lang="en-US" dirty="0">
                <a:solidFill>
                  <a:prstClr val="black"/>
                </a:solidFill>
              </a:rPr>
              <a:t> a simplified interface to a complex set of libraries, frameworks or subsystems.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Provides a simplified abstraction to clients.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8" y="742122"/>
            <a:ext cx="7268661" cy="1944130"/>
          </a:xfrm>
        </p:spPr>
        <p:txBody>
          <a:bodyPr/>
          <a:lstStyle/>
          <a:p>
            <a:r>
              <a:rPr lang="es-ES" dirty="0" err="1"/>
              <a:t>Facade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23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C962D41-F802-4C91-B90A-BD0CA3DCA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689" y="2686252"/>
            <a:ext cx="4566264" cy="345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29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758" y="630064"/>
            <a:ext cx="7268661" cy="1944130"/>
          </a:xfrm>
        </p:spPr>
        <p:txBody>
          <a:bodyPr/>
          <a:lstStyle/>
          <a:p>
            <a:r>
              <a:rPr lang="es-ES" dirty="0" err="1"/>
              <a:t>Facade</a:t>
            </a:r>
            <a:br>
              <a:rPr lang="es-ES" dirty="0"/>
            </a:br>
            <a:r>
              <a:rPr lang="es-ES" sz="4400" dirty="0" err="1">
                <a:solidFill>
                  <a:srgbClr val="01DBFF"/>
                </a:solidFill>
              </a:rPr>
              <a:t>Structure</a:t>
            </a:r>
            <a:endParaRPr lang="en-US" sz="4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24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0A37EBF-E4CF-4A4D-987A-F57511905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423" y="1909483"/>
            <a:ext cx="6567445" cy="42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58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614" y="3178936"/>
            <a:ext cx="9204798" cy="3196532"/>
          </a:xfrm>
        </p:spPr>
        <p:txBody>
          <a:bodyPr>
            <a:normAutofit/>
          </a:bodyPr>
          <a:lstStyle/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s-ES" dirty="0"/>
              <a:t>I</a:t>
            </a:r>
            <a:r>
              <a:rPr lang="en-US" dirty="0" err="1"/>
              <a:t>solates</a:t>
            </a:r>
            <a:r>
              <a:rPr lang="en-US" dirty="0"/>
              <a:t> the clients from the complexity of subsystems.</a:t>
            </a:r>
          </a:p>
          <a:p>
            <a:pPr marL="285750" indent="-285750">
              <a:buClrTx/>
              <a:buSzPct val="110000"/>
              <a:buFont typeface="Tw Cen MT" panose="020B0602020104020603" pitchFamily="34" charset="0"/>
              <a:buChar char="×"/>
            </a:pPr>
            <a:r>
              <a:rPr lang="en-US" dirty="0"/>
              <a:t>God object coupled with all the subsystems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8" y="742122"/>
            <a:ext cx="7268661" cy="1944130"/>
          </a:xfrm>
        </p:spPr>
        <p:txBody>
          <a:bodyPr/>
          <a:lstStyle/>
          <a:p>
            <a:r>
              <a:rPr lang="es-ES" dirty="0" err="1"/>
              <a:t>Facade</a:t>
            </a:r>
            <a:br>
              <a:rPr lang="es-ES" dirty="0"/>
            </a:br>
            <a:r>
              <a:rPr lang="es-ES" sz="4400" dirty="0" err="1">
                <a:solidFill>
                  <a:srgbClr val="01DBFF"/>
                </a:solidFill>
              </a:rPr>
              <a:t>Characteristics</a:t>
            </a:r>
            <a:endParaRPr lang="en-US" sz="4400" dirty="0">
              <a:solidFill>
                <a:srgbClr val="01DBFF"/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25</a:t>
            </a:fld>
            <a:endParaRPr lang="es-ES" dirty="0"/>
          </a:p>
        </p:txBody>
      </p:sp>
      <p:sp>
        <p:nvSpPr>
          <p:cNvPr id="8" name="Marcador de contenido 1">
            <a:extLst>
              <a:ext uri="{FF2B5EF4-FFF2-40B4-BE49-F238E27FC236}">
                <a16:creationId xmlns:a16="http://schemas.microsoft.com/office/drawing/2014/main" id="{5651DAB8-2B6A-4C79-9BB9-0A43D3B434E4}"/>
              </a:ext>
            </a:extLst>
          </p:cNvPr>
          <p:cNvSpPr txBox="1">
            <a:spLocks/>
          </p:cNvSpPr>
          <p:nvPr/>
        </p:nvSpPr>
        <p:spPr>
          <a:xfrm>
            <a:off x="5905214" y="3160125"/>
            <a:ext cx="5181600" cy="3196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None/>
              <a:defRPr sz="1600" kern="12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7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3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1"/>
              </a:buClr>
              <a:buSzPct val="110000"/>
              <a:buFont typeface="Tw Cen MT" panose="020B0602020104020603" pitchFamily="34" charset="0"/>
              <a:buChar char="×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69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2919346"/>
            <a:ext cx="5181600" cy="3196532"/>
          </a:xfrm>
        </p:spPr>
        <p:txBody>
          <a:bodyPr>
            <a:normAutofit/>
          </a:bodyPr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Creates an abstraction layer between the data access and the business logic layer</a:t>
            </a:r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8" y="742122"/>
            <a:ext cx="7268661" cy="1944130"/>
          </a:xfrm>
        </p:spPr>
        <p:txBody>
          <a:bodyPr/>
          <a:lstStyle/>
          <a:p>
            <a:r>
              <a:rPr lang="es-ES" dirty="0" err="1"/>
              <a:t>Repository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26</a:t>
            </a:fld>
            <a:endParaRPr lang="es-ES" dirty="0"/>
          </a:p>
        </p:txBody>
      </p:sp>
      <p:pic>
        <p:nvPicPr>
          <p:cNvPr id="1026" name="Picture 2" descr="Resultado de imagen de repository pattern">
            <a:extLst>
              <a:ext uri="{FF2B5EF4-FFF2-40B4-BE49-F238E27FC236}">
                <a16:creationId xmlns:a16="http://schemas.microsoft.com/office/drawing/2014/main" id="{993FB325-DA52-4A82-8A82-88147E58A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08" y="2686252"/>
            <a:ext cx="4262043" cy="319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627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614" y="3178936"/>
            <a:ext cx="10553986" cy="3196532"/>
          </a:xfrm>
        </p:spPr>
        <p:txBody>
          <a:bodyPr>
            <a:normAutofit/>
          </a:bodyPr>
          <a:lstStyle/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Minimizes duplicated query logic DRY</a:t>
            </a:r>
          </a:p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Open/closed principal. Implementing new persistence sources does not imply breaking changes</a:t>
            </a:r>
          </a:p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Client does not have details about persistence framework implementations</a:t>
            </a:r>
          </a:p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Testability</a:t>
            </a:r>
          </a:p>
          <a:p>
            <a:pPr marL="285750" lvl="0" indent="-285750" defTabSz="914400">
              <a:spcBef>
                <a:spcPts val="0"/>
              </a:spcBef>
              <a:buClr>
                <a:prstClr val="black"/>
              </a:buClr>
              <a:buSzPct val="110000"/>
              <a:buFont typeface="Tw Cen MT" panose="020B0602020104020603" pitchFamily="34" charset="0"/>
              <a:buChar char="×"/>
            </a:pPr>
            <a:r>
              <a:rPr lang="en-US" dirty="0">
                <a:solidFill>
                  <a:prstClr val="black"/>
                </a:solidFill>
                <a:ea typeface="+mn-ea"/>
                <a:cs typeface="+mn-cs"/>
              </a:rPr>
              <a:t>Overengineering. Not needed for simple cases</a:t>
            </a:r>
          </a:p>
          <a:p>
            <a:pPr>
              <a:buClr>
                <a:srgbClr val="01DBFF"/>
              </a:buClr>
              <a:buSzPct val="110000"/>
            </a:pPr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8" y="742122"/>
            <a:ext cx="7268661" cy="1944130"/>
          </a:xfrm>
        </p:spPr>
        <p:txBody>
          <a:bodyPr/>
          <a:lstStyle/>
          <a:p>
            <a:r>
              <a:rPr lang="es-ES" dirty="0" err="1"/>
              <a:t>Repository</a:t>
            </a:r>
            <a:br>
              <a:rPr lang="es-ES" dirty="0"/>
            </a:br>
            <a:r>
              <a:rPr lang="es-ES" sz="4400" dirty="0" err="1">
                <a:solidFill>
                  <a:srgbClr val="01DBFF"/>
                </a:solidFill>
              </a:rPr>
              <a:t>Characteristics</a:t>
            </a:r>
            <a:endParaRPr lang="en-US" sz="4400" dirty="0">
              <a:solidFill>
                <a:srgbClr val="01DBFF"/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0627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2431" y="2573483"/>
            <a:ext cx="5181600" cy="3196532"/>
          </a:xfrm>
        </p:spPr>
        <p:txBody>
          <a:bodyPr>
            <a:normAutofit/>
          </a:bodyPr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prstClr val="black"/>
                </a:solidFill>
              </a:rPr>
              <a:t>K</a:t>
            </a:r>
            <a:r>
              <a:rPr lang="en-US" dirty="0" err="1">
                <a:solidFill>
                  <a:prstClr val="black"/>
                </a:solidFill>
              </a:rPr>
              <a:t>eeps</a:t>
            </a:r>
            <a:r>
              <a:rPr lang="en-US" dirty="0">
                <a:solidFill>
                  <a:prstClr val="black"/>
                </a:solidFill>
              </a:rPr>
              <a:t> track of all the changes produced in a business transaction and manages the storing of these changes. 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Coordinates the work of multiple repositories by creating a single database context shared by all of them.</a:t>
            </a:r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8" y="742122"/>
            <a:ext cx="7268661" cy="1944130"/>
          </a:xfrm>
        </p:spPr>
        <p:txBody>
          <a:bodyPr/>
          <a:lstStyle/>
          <a:p>
            <a:r>
              <a:rPr lang="es-ES" dirty="0" err="1"/>
              <a:t>Unit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Work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28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B30A2A5-E521-45B5-A3CA-1F7704A9F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292" y="2568261"/>
            <a:ext cx="2418437" cy="354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82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614" y="3178936"/>
            <a:ext cx="10553986" cy="3196532"/>
          </a:xfrm>
        </p:spPr>
        <p:txBody>
          <a:bodyPr>
            <a:normAutofit/>
          </a:bodyPr>
          <a:lstStyle/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Maintains a list of business objects that has been modified during a transaction.</a:t>
            </a:r>
          </a:p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When the transaction is completed, all the updates are sent as an atomic operation to the database.</a:t>
            </a:r>
          </a:p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 err="1"/>
              <a:t>Mantains</a:t>
            </a:r>
            <a:r>
              <a:rPr lang="en-US" dirty="0"/>
              <a:t> a single </a:t>
            </a:r>
            <a:r>
              <a:rPr lang="en-US"/>
              <a:t>database session.</a:t>
            </a:r>
            <a:endParaRPr lang="en-US" dirty="0"/>
          </a:p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8" y="742122"/>
            <a:ext cx="7268661" cy="1944130"/>
          </a:xfrm>
        </p:spPr>
        <p:txBody>
          <a:bodyPr/>
          <a:lstStyle/>
          <a:p>
            <a:r>
              <a:rPr lang="es-ES" dirty="0" err="1"/>
              <a:t>Unit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Work</a:t>
            </a:r>
            <a:br>
              <a:rPr lang="es-ES" dirty="0"/>
            </a:br>
            <a:r>
              <a:rPr lang="es-ES" sz="4400" dirty="0" err="1">
                <a:solidFill>
                  <a:srgbClr val="01DBFF"/>
                </a:solidFill>
              </a:rPr>
              <a:t>Characteristics</a:t>
            </a:r>
            <a:endParaRPr lang="en-US" sz="4400" dirty="0">
              <a:solidFill>
                <a:srgbClr val="01DBFF"/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9327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</a:t>
            </a:fld>
            <a:endParaRPr lang="es-E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  <a:p>
            <a:r>
              <a:rPr lang="es-ES" dirty="0" err="1"/>
              <a:t>Creational</a:t>
            </a:r>
            <a:r>
              <a:rPr lang="es-ES" dirty="0"/>
              <a:t> </a:t>
            </a:r>
            <a:r>
              <a:rPr lang="es-ES" dirty="0" err="1"/>
              <a:t>Patterns</a:t>
            </a:r>
            <a:endParaRPr lang="es-ES" dirty="0"/>
          </a:p>
          <a:p>
            <a:r>
              <a:rPr lang="es-ES" dirty="0" err="1"/>
              <a:t>Structural</a:t>
            </a:r>
            <a:r>
              <a:rPr lang="es-ES" dirty="0"/>
              <a:t> </a:t>
            </a:r>
            <a:r>
              <a:rPr lang="es-ES" dirty="0" err="1"/>
              <a:t>Patterns</a:t>
            </a:r>
            <a:endParaRPr lang="es-ES" dirty="0"/>
          </a:p>
          <a:p>
            <a:r>
              <a:rPr lang="es-ES" dirty="0" err="1"/>
              <a:t>Behavioral</a:t>
            </a:r>
            <a:r>
              <a:rPr lang="es-ES" dirty="0"/>
              <a:t> </a:t>
            </a:r>
            <a:r>
              <a:rPr lang="es-ES" dirty="0" err="1"/>
              <a:t>Patterns</a:t>
            </a:r>
            <a:endParaRPr lang="es-ES" dirty="0"/>
          </a:p>
        </p:txBody>
      </p:sp>
      <p:sp>
        <p:nvSpPr>
          <p:cNvPr id="6" name="pagina"/>
          <p:cNvSpPr txBox="1">
            <a:spLocks/>
          </p:cNvSpPr>
          <p:nvPr/>
        </p:nvSpPr>
        <p:spPr>
          <a:xfrm>
            <a:off x="1818951" y="6356348"/>
            <a:ext cx="152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00D0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#</a:t>
            </a:r>
            <a:r>
              <a:rPr lang="es-ES" dirty="0" err="1"/>
              <a:t>MicroservicesEvent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1066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30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4. </a:t>
            </a:r>
            <a:r>
              <a:rPr lang="es-ES" dirty="0" err="1"/>
              <a:t>Behavioral</a:t>
            </a:r>
            <a:r>
              <a:rPr lang="es-ES" dirty="0"/>
              <a:t> </a:t>
            </a:r>
            <a:r>
              <a:rPr lang="es-ES" dirty="0" err="1"/>
              <a:t>Patterns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3225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2919346"/>
            <a:ext cx="5181600" cy="3196532"/>
          </a:xfrm>
        </p:spPr>
        <p:txBody>
          <a:bodyPr>
            <a:normAutofit/>
          </a:bodyPr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Define a set of strategies, encapsulate each one, and make them interchangeable.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8" y="742122"/>
            <a:ext cx="7268661" cy="1944130"/>
          </a:xfrm>
        </p:spPr>
        <p:txBody>
          <a:bodyPr/>
          <a:lstStyle/>
          <a:p>
            <a:r>
              <a:rPr lang="es-ES" dirty="0" err="1"/>
              <a:t>Strategy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31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5E441D5-6B43-479F-8418-A5C86EB30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88" y="2919346"/>
            <a:ext cx="4388546" cy="22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59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758" y="630064"/>
            <a:ext cx="7268661" cy="1944130"/>
          </a:xfrm>
        </p:spPr>
        <p:txBody>
          <a:bodyPr/>
          <a:lstStyle/>
          <a:p>
            <a:r>
              <a:rPr lang="es-ES" dirty="0" err="1"/>
              <a:t>Strategy</a:t>
            </a:r>
            <a:br>
              <a:rPr lang="es-ES" dirty="0"/>
            </a:br>
            <a:r>
              <a:rPr lang="es-ES" sz="4400" dirty="0" err="1">
                <a:solidFill>
                  <a:srgbClr val="01DBFF"/>
                </a:solidFill>
              </a:rPr>
              <a:t>Structure</a:t>
            </a:r>
            <a:endParaRPr lang="en-US" sz="4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32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669C5BD-A083-4C60-91D2-7C96C56FE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635" y="2115671"/>
            <a:ext cx="4700367" cy="388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93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613" y="3178936"/>
            <a:ext cx="9657515" cy="3196532"/>
          </a:xfrm>
        </p:spPr>
        <p:txBody>
          <a:bodyPr>
            <a:normAutofit/>
          </a:bodyPr>
          <a:lstStyle/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Swaps strategies at runtime</a:t>
            </a:r>
          </a:p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Isolates the implementation details of the algorithm from the code that uses it</a:t>
            </a:r>
          </a:p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Open/Closed Principle. Extension of new strategies without having to change the context.</a:t>
            </a:r>
          </a:p>
          <a:p>
            <a:pPr marL="285750" indent="-285750">
              <a:buClr>
                <a:schemeClr val="tx1"/>
              </a:buClr>
              <a:buSzPct val="110000"/>
              <a:buFont typeface="Tw Cen MT" panose="020B0602020104020603" pitchFamily="34" charset="0"/>
              <a:buChar char="×"/>
            </a:pPr>
            <a:r>
              <a:rPr lang="en-US" dirty="0"/>
              <a:t>Clients must know the different strategies</a:t>
            </a:r>
          </a:p>
          <a:p>
            <a:pPr marL="285750" indent="-285750">
              <a:buClr>
                <a:schemeClr val="tx1"/>
              </a:buClr>
              <a:buSzPct val="110000"/>
              <a:buFont typeface="Tw Cen MT" panose="020B0602020104020603" pitchFamily="34" charset="0"/>
              <a:buChar char="×"/>
            </a:pPr>
            <a:r>
              <a:rPr lang="en-US" dirty="0"/>
              <a:t>Overcomplicated for cases where a few strategies are applied and rarely change.</a:t>
            </a:r>
          </a:p>
          <a:p>
            <a:pPr marL="285750" indent="-285750">
              <a:buClr>
                <a:schemeClr val="tx1"/>
              </a:buClr>
              <a:buSzPct val="110000"/>
              <a:buFont typeface="Tw Cen MT" panose="020B0602020104020603" pitchFamily="34" charset="0"/>
              <a:buChar char="×"/>
            </a:pPr>
            <a:r>
              <a:rPr lang="en-US" dirty="0"/>
              <a:t>Most of modern programming languages provides support for it.</a:t>
            </a:r>
          </a:p>
          <a:p>
            <a:pPr>
              <a:buClr>
                <a:srgbClr val="01DBFF"/>
              </a:buClr>
              <a:buSzPct val="110000"/>
            </a:pPr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8" y="742122"/>
            <a:ext cx="7268661" cy="1944130"/>
          </a:xfrm>
        </p:spPr>
        <p:txBody>
          <a:bodyPr/>
          <a:lstStyle/>
          <a:p>
            <a:r>
              <a:rPr lang="es-ES" dirty="0" err="1"/>
              <a:t>Strategy</a:t>
            </a:r>
            <a:br>
              <a:rPr lang="es-ES" dirty="0"/>
            </a:br>
            <a:r>
              <a:rPr lang="es-ES" sz="4400" dirty="0" err="1">
                <a:solidFill>
                  <a:srgbClr val="01DBFF"/>
                </a:solidFill>
              </a:rPr>
              <a:t>Characteristics</a:t>
            </a:r>
            <a:endParaRPr lang="en-US" sz="4400" dirty="0">
              <a:solidFill>
                <a:srgbClr val="01DBFF"/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3395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2919346"/>
            <a:ext cx="5181600" cy="3196532"/>
          </a:xfrm>
        </p:spPr>
        <p:txBody>
          <a:bodyPr>
            <a:normAutofit/>
          </a:bodyPr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/>
              <a:t>R</a:t>
            </a:r>
            <a:r>
              <a:rPr lang="en-US" dirty="0" err="1"/>
              <a:t>estricts</a:t>
            </a:r>
            <a:r>
              <a:rPr lang="en-US" dirty="0"/>
              <a:t> communication between objects forcing them to communicate through a mediator.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8" y="742122"/>
            <a:ext cx="7268661" cy="1944130"/>
          </a:xfrm>
        </p:spPr>
        <p:txBody>
          <a:bodyPr/>
          <a:lstStyle/>
          <a:p>
            <a:r>
              <a:rPr lang="es-ES" dirty="0"/>
              <a:t>Mediator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34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117D69F-72AD-4539-A2EA-1F2197074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58" y="3104309"/>
            <a:ext cx="4464984" cy="244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6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758" y="630064"/>
            <a:ext cx="7268661" cy="1944130"/>
          </a:xfrm>
        </p:spPr>
        <p:txBody>
          <a:bodyPr/>
          <a:lstStyle/>
          <a:p>
            <a:r>
              <a:rPr lang="es-ES" dirty="0"/>
              <a:t>Mediator</a:t>
            </a:r>
            <a:br>
              <a:rPr lang="es-ES" dirty="0"/>
            </a:br>
            <a:r>
              <a:rPr lang="es-ES" sz="4400" dirty="0" err="1">
                <a:solidFill>
                  <a:srgbClr val="01DBFF"/>
                </a:solidFill>
              </a:rPr>
              <a:t>Structure</a:t>
            </a:r>
            <a:endParaRPr lang="en-US" sz="4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35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EC3C2EA-5D70-4850-B8BA-EB80B05F7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814" y="2308412"/>
            <a:ext cx="4706371" cy="377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93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613" y="3178936"/>
            <a:ext cx="9657515" cy="3196532"/>
          </a:xfrm>
        </p:spPr>
        <p:txBody>
          <a:bodyPr>
            <a:normAutofit/>
          </a:bodyPr>
          <a:lstStyle/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Single Responsibility Principle. The communication between peers is extracted out into a mediator component.</a:t>
            </a:r>
          </a:p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Open/Closed Principle. Adding more peers does not affect the existing ones.</a:t>
            </a:r>
          </a:p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Promotes loose coupling by keeping objects from referring to each other explicitly.</a:t>
            </a:r>
          </a:p>
          <a:p>
            <a:pPr marL="285750" indent="-285750">
              <a:buClr>
                <a:schemeClr val="tx1"/>
              </a:buClr>
              <a:buSzPct val="110000"/>
              <a:buFont typeface="Tw Cen MT" panose="020B0602020104020603" pitchFamily="34" charset="0"/>
              <a:buChar char="×"/>
            </a:pPr>
            <a:r>
              <a:rPr lang="en-US" dirty="0"/>
              <a:t>The mediator class might become a god object.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8" y="742122"/>
            <a:ext cx="7268661" cy="1944130"/>
          </a:xfrm>
        </p:spPr>
        <p:txBody>
          <a:bodyPr/>
          <a:lstStyle/>
          <a:p>
            <a:r>
              <a:rPr lang="es-ES" dirty="0"/>
              <a:t>Mediator</a:t>
            </a:r>
            <a:br>
              <a:rPr lang="es-ES" dirty="0"/>
            </a:br>
            <a:r>
              <a:rPr lang="es-ES" sz="4400" dirty="0" err="1">
                <a:solidFill>
                  <a:srgbClr val="01DBFF"/>
                </a:solidFill>
              </a:rPr>
              <a:t>Characteristics</a:t>
            </a:r>
            <a:endParaRPr lang="en-US" sz="4400" dirty="0">
              <a:solidFill>
                <a:srgbClr val="01DBFF"/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5788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2919346"/>
            <a:ext cx="5181600" cy="3196532"/>
          </a:xfrm>
        </p:spPr>
        <p:txBody>
          <a:bodyPr>
            <a:normAutofit/>
          </a:bodyPr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Encapsulate a request as an object, thereby letting you parametrize clients with different requests, queue or log requests, and support undoable operations.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Send requests to objects without knowing anything about the operation being requested or the receiver of the request.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8" y="742122"/>
            <a:ext cx="7268661" cy="1944130"/>
          </a:xfrm>
        </p:spPr>
        <p:txBody>
          <a:bodyPr/>
          <a:lstStyle/>
          <a:p>
            <a:r>
              <a:rPr lang="es-ES" dirty="0" err="1"/>
              <a:t>Command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37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D7ED750-FD0B-4641-B5C2-F7542F8A8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494" y="2995546"/>
            <a:ext cx="4227699" cy="249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20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758" y="630064"/>
            <a:ext cx="7268661" cy="1944130"/>
          </a:xfrm>
        </p:spPr>
        <p:txBody>
          <a:bodyPr/>
          <a:lstStyle/>
          <a:p>
            <a:r>
              <a:rPr lang="es-ES" dirty="0" err="1"/>
              <a:t>Command</a:t>
            </a:r>
            <a:br>
              <a:rPr lang="es-ES" dirty="0"/>
            </a:br>
            <a:r>
              <a:rPr lang="es-ES" sz="4400" dirty="0" err="1">
                <a:solidFill>
                  <a:srgbClr val="01DBFF"/>
                </a:solidFill>
              </a:rPr>
              <a:t>Structure</a:t>
            </a:r>
            <a:endParaRPr lang="en-US" sz="4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38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1D80D71-3389-43A5-8D12-ADA2A105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846" y="2474855"/>
            <a:ext cx="5961529" cy="361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73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613" y="3178936"/>
            <a:ext cx="9657515" cy="3196532"/>
          </a:xfrm>
        </p:spPr>
        <p:txBody>
          <a:bodyPr>
            <a:normAutofit/>
          </a:bodyPr>
          <a:lstStyle/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Single Responsibility Principle. Decouples classes that invoke operations from classes that perform these operations.</a:t>
            </a:r>
          </a:p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Open/Closed Principle. Introduction of new commands without breaking changes.</a:t>
            </a:r>
          </a:p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Allows to implement redo/undo operations.</a:t>
            </a:r>
          </a:p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Allows to implement deferred execution of operations.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8" y="742122"/>
            <a:ext cx="7268661" cy="1944130"/>
          </a:xfrm>
        </p:spPr>
        <p:txBody>
          <a:bodyPr/>
          <a:lstStyle/>
          <a:p>
            <a:r>
              <a:rPr lang="es-ES" dirty="0" err="1"/>
              <a:t>Command</a:t>
            </a:r>
            <a:br>
              <a:rPr lang="es-ES" dirty="0"/>
            </a:br>
            <a:r>
              <a:rPr lang="es-ES" sz="4400" dirty="0" err="1">
                <a:solidFill>
                  <a:srgbClr val="01DBFF"/>
                </a:solidFill>
              </a:rPr>
              <a:t>Characteristics</a:t>
            </a:r>
            <a:endParaRPr lang="en-US" sz="4400" dirty="0">
              <a:solidFill>
                <a:srgbClr val="01DBFF"/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3557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4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1. </a:t>
            </a:r>
            <a:r>
              <a:rPr lang="es-ES" dirty="0" err="1"/>
              <a:t>Introduction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855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86281"/>
            <a:ext cx="5181600" cy="3196532"/>
          </a:xfrm>
        </p:spPr>
        <p:txBody>
          <a:bodyPr>
            <a:normAutofit/>
          </a:bodyPr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/>
              <a:t>Allows</a:t>
            </a:r>
            <a:r>
              <a:rPr lang="es-ES" dirty="0"/>
              <a:t> o</a:t>
            </a:r>
            <a:r>
              <a:rPr lang="en-US" dirty="0" err="1"/>
              <a:t>bjects</a:t>
            </a:r>
            <a:r>
              <a:rPr lang="en-US" dirty="0"/>
              <a:t> change their behavior when its internal state changes.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8" y="742122"/>
            <a:ext cx="7268661" cy="1944130"/>
          </a:xfrm>
        </p:spPr>
        <p:txBody>
          <a:bodyPr/>
          <a:lstStyle/>
          <a:p>
            <a:r>
              <a:rPr lang="es-ES" dirty="0" err="1"/>
              <a:t>State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40</a:t>
            </a:fld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08FF106-F1F7-4D02-86D6-85E2168C7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88" y="2786281"/>
            <a:ext cx="4887006" cy="319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02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758" y="630064"/>
            <a:ext cx="7268661" cy="1944130"/>
          </a:xfrm>
        </p:spPr>
        <p:txBody>
          <a:bodyPr/>
          <a:lstStyle/>
          <a:p>
            <a:r>
              <a:rPr lang="es-ES" dirty="0" err="1"/>
              <a:t>State</a:t>
            </a:r>
            <a:br>
              <a:rPr lang="es-ES" dirty="0"/>
            </a:br>
            <a:r>
              <a:rPr lang="es-ES" sz="4400" dirty="0" err="1">
                <a:solidFill>
                  <a:srgbClr val="01DBFF"/>
                </a:solidFill>
              </a:rPr>
              <a:t>Structure</a:t>
            </a:r>
            <a:endParaRPr lang="en-US" sz="4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41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BBDDEA2-4CD4-4296-8F7F-3FB8535D4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551" y="2030506"/>
            <a:ext cx="5353691" cy="402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278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613" y="3178936"/>
            <a:ext cx="9657515" cy="3196532"/>
          </a:xfrm>
        </p:spPr>
        <p:txBody>
          <a:bodyPr>
            <a:normAutofit/>
          </a:bodyPr>
          <a:lstStyle/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Single Responsibility Principle. Encapsulate code related to a particular state.</a:t>
            </a:r>
          </a:p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Open/Closed Principle. Introduction of new states without breaking changes.</a:t>
            </a:r>
          </a:p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More maintainable code eliminating state machine conditionals.</a:t>
            </a:r>
          </a:p>
          <a:p>
            <a:pPr marL="285750" lvl="0" indent="-285750">
              <a:buClr>
                <a:prstClr val="black"/>
              </a:buClr>
              <a:buSzPct val="110000"/>
              <a:buFont typeface="Tw Cen MT" panose="020B0602020104020603" pitchFamily="34" charset="0"/>
              <a:buChar char="×"/>
            </a:pPr>
            <a:r>
              <a:rPr lang="en-US" dirty="0">
                <a:solidFill>
                  <a:prstClr val="black"/>
                </a:solidFill>
              </a:rPr>
              <a:t>Overkill for a simple state machine with few states.</a:t>
            </a:r>
          </a:p>
          <a:p>
            <a:pPr>
              <a:buClr>
                <a:srgbClr val="01DBFF"/>
              </a:buClr>
              <a:buSzPct val="110000"/>
            </a:pPr>
            <a:endParaRPr lang="en-US" dirty="0"/>
          </a:p>
          <a:p>
            <a:pPr>
              <a:buClr>
                <a:srgbClr val="01DBFF"/>
              </a:buClr>
              <a:buSzPct val="110000"/>
            </a:pPr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8" y="742122"/>
            <a:ext cx="7268661" cy="1944130"/>
          </a:xfrm>
        </p:spPr>
        <p:txBody>
          <a:bodyPr/>
          <a:lstStyle/>
          <a:p>
            <a:r>
              <a:rPr lang="es-ES" dirty="0" err="1"/>
              <a:t>State</a:t>
            </a:r>
            <a:br>
              <a:rPr lang="es-ES" dirty="0"/>
            </a:br>
            <a:r>
              <a:rPr lang="es-ES" sz="4400" dirty="0" err="1">
                <a:solidFill>
                  <a:srgbClr val="01DBFF"/>
                </a:solidFill>
              </a:rPr>
              <a:t>Characteristics</a:t>
            </a:r>
            <a:endParaRPr lang="en-US" sz="4400" dirty="0">
              <a:solidFill>
                <a:srgbClr val="01DBFF"/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1387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686252"/>
            <a:ext cx="5181600" cy="3196532"/>
          </a:xfrm>
        </p:spPr>
        <p:txBody>
          <a:bodyPr>
            <a:normAutofit/>
          </a:bodyPr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 err="1"/>
              <a:t>Allows</a:t>
            </a:r>
            <a:r>
              <a:rPr lang="es-ES" dirty="0"/>
              <a:t> to define a </a:t>
            </a:r>
            <a:r>
              <a:rPr lang="es-ES" dirty="0" err="1"/>
              <a:t>subscription</a:t>
            </a:r>
            <a:r>
              <a:rPr lang="es-ES" dirty="0"/>
              <a:t> </a:t>
            </a:r>
            <a:r>
              <a:rPr lang="es-ES" dirty="0" err="1"/>
              <a:t>mechanism</a:t>
            </a:r>
            <a:r>
              <a:rPr lang="es-ES" dirty="0"/>
              <a:t> </a:t>
            </a:r>
            <a:r>
              <a:rPr lang="en-US" dirty="0"/>
              <a:t>to notify to all the observers about any event that happened to the observing object.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8" y="742122"/>
            <a:ext cx="7268661" cy="1944130"/>
          </a:xfrm>
        </p:spPr>
        <p:txBody>
          <a:bodyPr/>
          <a:lstStyle/>
          <a:p>
            <a:r>
              <a:rPr lang="es-ES" dirty="0" err="1"/>
              <a:t>Observer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43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6777B17-2421-4614-8169-6B764D33E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52" y="2686252"/>
            <a:ext cx="4713663" cy="355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21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758" y="630064"/>
            <a:ext cx="7268661" cy="1944130"/>
          </a:xfrm>
        </p:spPr>
        <p:txBody>
          <a:bodyPr/>
          <a:lstStyle/>
          <a:p>
            <a:r>
              <a:rPr lang="es-ES" dirty="0" err="1"/>
              <a:t>Observer</a:t>
            </a:r>
            <a:br>
              <a:rPr lang="es-ES" dirty="0"/>
            </a:br>
            <a:r>
              <a:rPr lang="es-ES" sz="4400" dirty="0" err="1">
                <a:solidFill>
                  <a:srgbClr val="01DBFF"/>
                </a:solidFill>
              </a:rPr>
              <a:t>Structure</a:t>
            </a:r>
            <a:endParaRPr lang="en-US" sz="4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44</a:t>
            </a:fld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D293659-59C6-497B-B9C0-3D216884D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864" y="2402446"/>
            <a:ext cx="6945560" cy="35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179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613" y="3178936"/>
            <a:ext cx="9657515" cy="3196532"/>
          </a:xfrm>
        </p:spPr>
        <p:txBody>
          <a:bodyPr>
            <a:normAutofit/>
          </a:bodyPr>
          <a:lstStyle/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Open/Closed Principle. Introduction of new subscribers without having to change the publisher</a:t>
            </a:r>
          </a:p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Not need to know the set of observers beforehand.</a:t>
            </a:r>
          </a:p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/>
              <a:t>Observers can change at runtime without affecting the publisher.</a:t>
            </a:r>
          </a:p>
          <a:p>
            <a:pPr marL="285750" lvl="0" indent="-285750">
              <a:buClr>
                <a:prstClr val="black"/>
              </a:buClr>
              <a:buSzPct val="110000"/>
              <a:buFont typeface="Tw Cen MT" panose="020B0602020104020603" pitchFamily="34" charset="0"/>
              <a:buChar char="×"/>
            </a:pPr>
            <a:r>
              <a:rPr lang="en-US" dirty="0">
                <a:solidFill>
                  <a:prstClr val="black"/>
                </a:solidFill>
              </a:rPr>
              <a:t>It cannot ensure an order of notification.</a:t>
            </a:r>
          </a:p>
          <a:p>
            <a:pPr>
              <a:buClr>
                <a:srgbClr val="01DBFF"/>
              </a:buClr>
              <a:buSzPct val="110000"/>
            </a:pPr>
            <a:endParaRPr lang="en-US" dirty="0"/>
          </a:p>
          <a:p>
            <a:pPr>
              <a:buClr>
                <a:srgbClr val="01DBFF"/>
              </a:buClr>
              <a:buSzPct val="110000"/>
            </a:pPr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8" y="742122"/>
            <a:ext cx="7268661" cy="1944130"/>
          </a:xfrm>
        </p:spPr>
        <p:txBody>
          <a:bodyPr/>
          <a:lstStyle/>
          <a:p>
            <a:r>
              <a:rPr lang="es-ES" dirty="0" err="1"/>
              <a:t>Observer</a:t>
            </a:r>
            <a:br>
              <a:rPr lang="es-ES" dirty="0"/>
            </a:br>
            <a:r>
              <a:rPr lang="es-ES" sz="4400" dirty="0" err="1">
                <a:solidFill>
                  <a:srgbClr val="01DBFF"/>
                </a:solidFill>
              </a:rPr>
              <a:t>Characteristics</a:t>
            </a:r>
            <a:endParaRPr lang="en-US" sz="4400" dirty="0">
              <a:solidFill>
                <a:srgbClr val="01DBFF"/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45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6659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¡</a:t>
            </a:r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!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www.plainconcepts.com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71022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669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688" y="2919346"/>
            <a:ext cx="9707061" cy="3196532"/>
          </a:xfrm>
        </p:spPr>
        <p:txBody>
          <a:bodyPr>
            <a:normAutofit/>
          </a:bodyPr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A Design pattern is a general repeatable solution to a commonly occurring problem within a given context in software design.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List of tried and tested solutions in software design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In 1995, Book published by Erich Gamma, John </a:t>
            </a:r>
            <a:r>
              <a:rPr lang="en-US" dirty="0" err="1"/>
              <a:t>Vlissides</a:t>
            </a:r>
            <a:r>
              <a:rPr lang="en-US" dirty="0"/>
              <a:t>, Ralph Johnson, and Richard Helm. “Design Patterns: Elements of Reusable Object-Oriented Software”. (Gang of Four) 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Design patterns can be grouped into three categories: creational, structural and behavioral.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6945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6</a:t>
            </a:fld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/>
              <a:t>2. </a:t>
            </a:r>
            <a:r>
              <a:rPr lang="es-ES" dirty="0" err="1"/>
              <a:t>Creational</a:t>
            </a:r>
            <a:r>
              <a:rPr lang="es-ES" dirty="0"/>
              <a:t> </a:t>
            </a:r>
            <a:r>
              <a:rPr lang="es-ES" dirty="0" err="1"/>
              <a:t>Patterns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609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2919346"/>
            <a:ext cx="5181600" cy="3196532"/>
          </a:xfrm>
        </p:spPr>
        <p:txBody>
          <a:bodyPr>
            <a:normAutofit/>
          </a:bodyPr>
          <a:lstStyle/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 class has only one instance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Provides a global access point to this instance</a:t>
            </a:r>
          </a:p>
          <a:p>
            <a:pPr marL="285750" indent="-285750">
              <a:buClr>
                <a:srgbClr val="00D0FF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Initialization on first use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8" y="742122"/>
            <a:ext cx="7268661" cy="1944130"/>
          </a:xfrm>
        </p:spPr>
        <p:txBody>
          <a:bodyPr/>
          <a:lstStyle/>
          <a:p>
            <a:r>
              <a:rPr lang="es-ES" dirty="0" err="1"/>
              <a:t>Singleton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7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EC41D44-218E-460A-832B-DDEAB5C63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88" y="2919346"/>
            <a:ext cx="3105963" cy="14835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3B8E5BF-D3DB-43ED-AFC8-08B3D348C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89" y="4402922"/>
            <a:ext cx="3105962" cy="119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91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8" y="742122"/>
            <a:ext cx="7268661" cy="1944130"/>
          </a:xfrm>
        </p:spPr>
        <p:txBody>
          <a:bodyPr/>
          <a:lstStyle/>
          <a:p>
            <a:r>
              <a:rPr lang="es-ES" dirty="0" err="1"/>
              <a:t>Singleton</a:t>
            </a:r>
            <a:br>
              <a:rPr lang="es-ES" dirty="0"/>
            </a:br>
            <a:r>
              <a:rPr lang="es-ES" sz="4400" dirty="0" err="1">
                <a:solidFill>
                  <a:srgbClr val="01DBFF"/>
                </a:solidFill>
              </a:rPr>
              <a:t>Structure</a:t>
            </a:r>
            <a:endParaRPr lang="en-US" sz="440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8</a:t>
            </a:fld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2DA9AAA-D292-4DEA-8D3C-D49DA1F16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917" y="2521392"/>
            <a:ext cx="4828837" cy="351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03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43B7A33-7D5F-4150-8810-BC6922461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614" y="3178936"/>
            <a:ext cx="10585362" cy="3196532"/>
          </a:xfrm>
        </p:spPr>
        <p:txBody>
          <a:bodyPr>
            <a:normAutofit/>
          </a:bodyPr>
          <a:lstStyle/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solidFill>
                  <a:prstClr val="black"/>
                </a:solidFill>
              </a:rPr>
              <a:t>Ensure a class has only one instance</a:t>
            </a:r>
          </a:p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solidFill>
                  <a:prstClr val="black"/>
                </a:solidFill>
              </a:rPr>
              <a:t>Global access point to that instance</a:t>
            </a:r>
          </a:p>
          <a:p>
            <a:pPr marL="285750" indent="-285750">
              <a:buClr>
                <a:srgbClr val="01DBFF"/>
              </a:buClr>
              <a:buSzPct val="11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solidFill>
                  <a:prstClr val="black"/>
                </a:solidFill>
              </a:rPr>
              <a:t>Initialized just the first time is called</a:t>
            </a:r>
          </a:p>
          <a:p>
            <a:pPr marL="285750" indent="-285750">
              <a:buClr>
                <a:schemeClr val="tx1"/>
              </a:buClr>
              <a:buSzPct val="110000"/>
              <a:buFont typeface="Tw Cen MT" panose="020B0602020104020603" pitchFamily="34" charset="0"/>
              <a:buChar char="×"/>
            </a:pPr>
            <a:r>
              <a:rPr lang="en-US" dirty="0">
                <a:solidFill>
                  <a:prstClr val="black"/>
                </a:solidFill>
              </a:rPr>
              <a:t>Ensures that a single instance is created but not a single thread is accessing at a time.</a:t>
            </a:r>
          </a:p>
          <a:p>
            <a:pPr marL="285750" indent="-285750">
              <a:buClr>
                <a:schemeClr val="tx1"/>
              </a:buClr>
              <a:buSzPct val="110000"/>
              <a:buFont typeface="Tw Cen MT" panose="020B0602020104020603" pitchFamily="34" charset="0"/>
              <a:buChar char="×"/>
            </a:pPr>
            <a:r>
              <a:rPr lang="en-US" dirty="0">
                <a:solidFill>
                  <a:prstClr val="black"/>
                </a:solidFill>
              </a:rPr>
              <a:t>Violates the Single Responsibility Principle SOLID.</a:t>
            </a:r>
          </a:p>
          <a:p>
            <a:pPr marL="285750" indent="-285750">
              <a:buClr>
                <a:schemeClr val="tx1"/>
              </a:buClr>
              <a:buSzPct val="110000"/>
              <a:buFont typeface="Tw Cen MT" panose="020B0602020104020603" pitchFamily="34" charset="0"/>
              <a:buChar char="×"/>
            </a:pPr>
            <a:r>
              <a:rPr lang="en-US" dirty="0">
                <a:solidFill>
                  <a:prstClr val="black"/>
                </a:solidFill>
              </a:rPr>
              <a:t>Difficult to Unit Test.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354A535-69B4-4036-A6A6-F363285E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688" y="742122"/>
            <a:ext cx="7268661" cy="1944130"/>
          </a:xfrm>
        </p:spPr>
        <p:txBody>
          <a:bodyPr/>
          <a:lstStyle/>
          <a:p>
            <a:r>
              <a:rPr lang="es-ES" dirty="0" err="1"/>
              <a:t>Singleton</a:t>
            </a:r>
            <a:br>
              <a:rPr lang="es-ES" dirty="0"/>
            </a:br>
            <a:r>
              <a:rPr lang="es-ES" sz="4400" dirty="0" err="1">
                <a:solidFill>
                  <a:srgbClr val="01DBFF"/>
                </a:solidFill>
              </a:rPr>
              <a:t>Characteristics</a:t>
            </a:r>
            <a:endParaRPr lang="en-US" sz="4400" dirty="0">
              <a:solidFill>
                <a:srgbClr val="01DBFF"/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8726E8-DB76-4BB9-9BE5-F780FCFED5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plainconcepts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CCC3EE-7B3D-471B-94E1-754C8AB92B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CB616A-2EDE-4F93-81C7-BE29C9C217CB}" type="slidenum">
              <a:rPr lang="es-ES" smtClean="0"/>
              <a:pPr/>
              <a:t>9</a:t>
            </a:fld>
            <a:endParaRPr lang="es-ES" dirty="0"/>
          </a:p>
        </p:txBody>
      </p:sp>
      <p:sp>
        <p:nvSpPr>
          <p:cNvPr id="8" name="Marcador de contenido 1">
            <a:extLst>
              <a:ext uri="{FF2B5EF4-FFF2-40B4-BE49-F238E27FC236}">
                <a16:creationId xmlns:a16="http://schemas.microsoft.com/office/drawing/2014/main" id="{5651DAB8-2B6A-4C79-9BB9-0A43D3B434E4}"/>
              </a:ext>
            </a:extLst>
          </p:cNvPr>
          <p:cNvSpPr txBox="1">
            <a:spLocks/>
          </p:cNvSpPr>
          <p:nvPr/>
        </p:nvSpPr>
        <p:spPr>
          <a:xfrm>
            <a:off x="5905214" y="3160125"/>
            <a:ext cx="5181600" cy="3196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None/>
              <a:defRPr sz="1600" kern="1200" baseline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21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867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Helvetica35-Thin" pitchFamily="34" charset="0"/>
              <a:buChar char="–"/>
              <a:defRPr sz="1333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856322"/>
      </p:ext>
    </p:extLst>
  </p:cSld>
  <p:clrMapOvr>
    <a:masterClrMapping/>
  </p:clrMapOvr>
</p:sld>
</file>

<file path=ppt/theme/theme1.xml><?xml version="1.0" encoding="utf-8"?>
<a:theme xmlns:a="http://schemas.openxmlformats.org/drawingml/2006/main" name="ThemeLigh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Light" id="{C941CF03-3338-4985-8EAC-BBE1775F964E}" vid="{700D08F9-7052-4296-B63E-852116034C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cc60d69-a5f6-4f8f-8194-a79b51c73eb9">
      <UserInfo>
        <DisplayName>Clara Assin</DisplayName>
        <AccountId>198</AccountId>
        <AccountType/>
      </UserInfo>
      <UserInfo>
        <DisplayName>Belen Muñiz</DisplayName>
        <AccountId>266</AccountId>
        <AccountType/>
      </UserInfo>
      <UserInfo>
        <DisplayName>Pablo Pelaez Aller</DisplayName>
        <AccountId>35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1C14808C3DA24D92CEDE52F6400555" ma:contentTypeVersion="3" ma:contentTypeDescription="Create a new document." ma:contentTypeScope="" ma:versionID="8e31f3cb338aa3c7a3a7b9d3c0526f15">
  <xsd:schema xmlns:xsd="http://www.w3.org/2001/XMLSchema" xmlns:xs="http://www.w3.org/2001/XMLSchema" xmlns:p="http://schemas.microsoft.com/office/2006/metadata/properties" xmlns:ns2="5cc60d69-a5f6-4f8f-8194-a79b51c73eb9" targetNamespace="http://schemas.microsoft.com/office/2006/metadata/properties" ma:root="true" ma:fieldsID="b70b5ae29e4afb42e7de10215bca66c9" ns2:_="">
    <xsd:import namespace="5cc60d69-a5f6-4f8f-8194-a79b51c73eb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c60d69-a5f6-4f8f-8194-a79b51c73eb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77C9E3-1B06-46F1-B79D-4B433ADBAE57}">
  <ds:schemaRefs>
    <ds:schemaRef ds:uri="http://schemas.microsoft.com/office/2006/metadata/properties"/>
    <ds:schemaRef ds:uri="http://schemas.microsoft.com/office/infopath/2007/PartnerControls"/>
    <ds:schemaRef ds:uri="5cc60d69-a5f6-4f8f-8194-a79b51c73eb9"/>
  </ds:schemaRefs>
</ds:datastoreItem>
</file>

<file path=customXml/itemProps2.xml><?xml version="1.0" encoding="utf-8"?>
<ds:datastoreItem xmlns:ds="http://schemas.openxmlformats.org/officeDocument/2006/customXml" ds:itemID="{FC636FDA-D72C-4E71-AB94-61A8C664C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c60d69-a5f6-4f8f-8194-a79b51c73e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AA2E6C-506C-44BF-98B5-373FEE3DCA8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61331</TotalTime>
  <Words>1151</Words>
  <Application>Microsoft Office PowerPoint</Application>
  <PresentationFormat>Panorámica</PresentationFormat>
  <Paragraphs>226</Paragraphs>
  <Slides>47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4" baseType="lpstr">
      <vt:lpstr>Tw Cen MT</vt:lpstr>
      <vt:lpstr>Courier New</vt:lpstr>
      <vt:lpstr>Arial</vt:lpstr>
      <vt:lpstr>Open Sans</vt:lpstr>
      <vt:lpstr>Helvetica35-Thin</vt:lpstr>
      <vt:lpstr>Calibri</vt:lpstr>
      <vt:lpstr>ThemeLight</vt:lpstr>
      <vt:lpstr>DESIGN PATTERNS</vt:lpstr>
      <vt:lpstr>Presentación de PowerPoint</vt:lpstr>
      <vt:lpstr>Presentación de PowerPoint</vt:lpstr>
      <vt:lpstr>Presentación de PowerPoint</vt:lpstr>
      <vt:lpstr>Introduction</vt:lpstr>
      <vt:lpstr>Presentación de PowerPoint</vt:lpstr>
      <vt:lpstr>Singleton</vt:lpstr>
      <vt:lpstr>Singleton Structure</vt:lpstr>
      <vt:lpstr>Singleton Characteristics</vt:lpstr>
      <vt:lpstr>Factory Method</vt:lpstr>
      <vt:lpstr>Factory Method Structure</vt:lpstr>
      <vt:lpstr>Factory Method Characteristics</vt:lpstr>
      <vt:lpstr>Builder</vt:lpstr>
      <vt:lpstr>Builder Structure</vt:lpstr>
      <vt:lpstr>Builder Characteristics</vt:lpstr>
      <vt:lpstr>Presentación de PowerPoint</vt:lpstr>
      <vt:lpstr>Decorator</vt:lpstr>
      <vt:lpstr>Decorator Structure</vt:lpstr>
      <vt:lpstr>Decorator Characteristics</vt:lpstr>
      <vt:lpstr>Adapter</vt:lpstr>
      <vt:lpstr>Adapter Structure</vt:lpstr>
      <vt:lpstr>Adapter Characteristics</vt:lpstr>
      <vt:lpstr>Facade</vt:lpstr>
      <vt:lpstr>Facade Structure</vt:lpstr>
      <vt:lpstr>Facade Characteristics</vt:lpstr>
      <vt:lpstr>Repository</vt:lpstr>
      <vt:lpstr>Repository Characteristics</vt:lpstr>
      <vt:lpstr>Unit of Work</vt:lpstr>
      <vt:lpstr>Unit of Work Characteristics</vt:lpstr>
      <vt:lpstr>Presentación de PowerPoint</vt:lpstr>
      <vt:lpstr>Strategy</vt:lpstr>
      <vt:lpstr>Strategy Structure</vt:lpstr>
      <vt:lpstr>Strategy Characteristics</vt:lpstr>
      <vt:lpstr>Mediator</vt:lpstr>
      <vt:lpstr>Mediator Structure</vt:lpstr>
      <vt:lpstr>Mediator Characteristics</vt:lpstr>
      <vt:lpstr>Command</vt:lpstr>
      <vt:lpstr>Command Structure</vt:lpstr>
      <vt:lpstr>Command Characteristics</vt:lpstr>
      <vt:lpstr>State</vt:lpstr>
      <vt:lpstr>State Structure</vt:lpstr>
      <vt:lpstr>State Characteristics</vt:lpstr>
      <vt:lpstr>Observer</vt:lpstr>
      <vt:lpstr>Observer Structure</vt:lpstr>
      <vt:lpstr>Observer Characteristics</vt:lpstr>
      <vt:lpstr>¡Thank you!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Clara Assin Sunye</dc:creator>
  <cp:lastModifiedBy>Ramon Tomas</cp:lastModifiedBy>
  <cp:revision>1136</cp:revision>
  <dcterms:created xsi:type="dcterms:W3CDTF">2015-09-03T07:07:39Z</dcterms:created>
  <dcterms:modified xsi:type="dcterms:W3CDTF">2019-05-07T22:09:00Z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0x010100B01C14808C3DA24D92CEDE52F6400555</vt:lpwstr>
  </property>
</Properties>
</file>